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18"/>
  </p:notesMasterIdLst>
  <p:sldIdLst>
    <p:sldId id="262" r:id="rId5"/>
    <p:sldId id="304" r:id="rId6"/>
    <p:sldId id="609" r:id="rId7"/>
    <p:sldId id="616" r:id="rId8"/>
    <p:sldId id="610" r:id="rId9"/>
    <p:sldId id="615" r:id="rId10"/>
    <p:sldId id="611" r:id="rId11"/>
    <p:sldId id="305" r:id="rId12"/>
    <p:sldId id="309" r:id="rId13"/>
    <p:sldId id="614" r:id="rId14"/>
    <p:sldId id="317" r:id="rId15"/>
    <p:sldId id="316" r:id="rId16"/>
    <p:sldId id="269" r:id="rId17"/>
  </p:sldIdLst>
  <p:sldSz cx="12192000" cy="6858000"/>
  <p:notesSz cx="6858000" cy="9144000"/>
  <p:embeddedFontLst>
    <p:embeddedFont>
      <p:font typeface="Franklin Gothic Book" panose="020B0503020102020204" pitchFamily="34" charset="0"/>
      <p:regular r:id="rId19"/>
      <p:italic r:id="rId20"/>
    </p:embeddedFont>
    <p:embeddedFont>
      <p:font typeface="Franklin Gothic Demi Cond" panose="020B0706030402020204" pitchFamily="34" charset="0"/>
      <p:regular r:id="rId21"/>
    </p:embeddedFont>
    <p:embeddedFont>
      <p:font typeface="Franklin Gothic Heavy" panose="020B0903020102020204" pitchFamily="34" charset="0"/>
      <p:regular r:id="rId22"/>
      <p:italic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B4BD3A3-B61D-4858-885C-607E67CE6297}">
          <p14:sldIdLst>
            <p14:sldId id="262"/>
            <p14:sldId id="304"/>
            <p14:sldId id="609"/>
            <p14:sldId id="616"/>
            <p14:sldId id="610"/>
            <p14:sldId id="615"/>
            <p14:sldId id="611"/>
            <p14:sldId id="305"/>
            <p14:sldId id="309"/>
            <p14:sldId id="614"/>
            <p14:sldId id="317"/>
            <p14:sldId id="316"/>
            <p14:sldId id="269"/>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EA0BA18-0365-008C-55F7-F0FFF75E30BA}" name="Janelle Herbert" initials="JH" userId="S::JanelleH@consumerdirectcare.com::9b1872da-8cce-4100-8108-17dc52aa9488" providerId="AD"/>
  <p188:author id="{555FAB58-47D6-95D9-350C-7BB2129A1326}" name="Shrestha, Supriya (DMAS)" initials="SS" userId="S::supriya.shrestha@dmas.virginia.gov::20d91000-b050-4f65-b28c-cd2304ed2502" providerId="AD"/>
  <p188:author id="{330989D9-9686-8896-52A2-2DDBC6A5AD03}" name="Natalie Williams" initials="NW" userId="S::NatalieW@consumerdirectcare.com::2a35ecc6-f185-482f-8c93-468fb9f098b5" providerId="AD"/>
  <p188:author id="{5227D7E6-28A5-5B91-196F-FB9205920E85}" name="Griffin, Ciarra (DMAS)" initials="CG" userId="S::Ciarra.Griffin@dmas.virginia.gov::3571a407-8d2b-4bbe-9622-d1969e534729" providerId="AD"/>
  <p188:author id="{A97B93EA-88B4-B766-AA5C-DCEB6E345AED}" name="Shrestha, Supriya (DMAS)" initials="SS" userId="S::Supriya.Shrestha@dmas.virginia.gov::20d91000-b050-4f65-b28c-cd2304ed2502" providerId="AD"/>
  <p188:author id="{F46A71EE-7681-2837-825B-DCC8AE23728E}" name="Griffin, Ciarra (DMAS)" initials="GC" userId="S::ciarra.griffin@dmas.virginia.gov::3571a407-8d2b-4bbe-9622-d1969e53472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764"/>
    <a:srgbClr val="779C32"/>
    <a:srgbClr val="009ADE"/>
    <a:srgbClr val="1B9AD6"/>
    <a:srgbClr val="97C040"/>
    <a:srgbClr val="93D5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38" autoAdjust="0"/>
    <p:restoredTop sz="47389" autoAdjust="0"/>
  </p:normalViewPr>
  <p:slideViewPr>
    <p:cSldViewPr snapToGrid="0">
      <p:cViewPr varScale="1">
        <p:scale>
          <a:sx n="52" d="100"/>
          <a:sy n="52" d="100"/>
        </p:scale>
        <p:origin x="2880" y="54"/>
      </p:cViewPr>
      <p:guideLst/>
    </p:cSldViewPr>
  </p:slideViewPr>
  <p:outlineViewPr>
    <p:cViewPr>
      <p:scale>
        <a:sx n="33" d="100"/>
        <a:sy n="33" d="100"/>
      </p:scale>
      <p:origin x="0" y="0"/>
    </p:cViewPr>
  </p:outlineViewPr>
  <p:notesTextViewPr>
    <p:cViewPr>
      <p:scale>
        <a:sx n="200" d="100"/>
        <a:sy n="200" d="100"/>
      </p:scale>
      <p:origin x="0" y="0"/>
    </p:cViewPr>
  </p:notesTextViewPr>
  <p:notesViewPr>
    <p:cSldViewPr snapToGrid="0">
      <p:cViewPr>
        <p:scale>
          <a:sx n="82" d="100"/>
          <a:sy n="82" d="100"/>
        </p:scale>
        <p:origin x="3942" y="13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font" Target="fonts/font3.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2.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5.fntdata"/><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font" Target="fonts/font1.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4.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BC99B1-CBD0-4CFF-971F-0023F6CF4AAA}" type="datetimeFigureOut">
              <a:rPr lang="en-US" smtClean="0"/>
              <a:t>8/28/2026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240805-DFD7-416F-95CB-8E17BA1483D0}" type="slidenum">
              <a:rPr lang="en-US" smtClean="0"/>
              <a:t>‹#›</a:t>
            </a:fld>
            <a:endParaRPr lang="en-US"/>
          </a:p>
        </p:txBody>
      </p:sp>
    </p:spTree>
    <p:extLst>
      <p:ext uri="{BB962C8B-B14F-4D97-AF65-F5344CB8AC3E}">
        <p14:creationId xmlns:p14="http://schemas.microsoft.com/office/powerpoint/2010/main" val="8575522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consumerdirectva.com/"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Good morning everyone and welcome to Consumer Direct Care </a:t>
            </a:r>
            <a:r>
              <a:rPr lang="en-US" b="0" dirty="0">
                <a:highlight>
                  <a:srgbClr val="FFFF00"/>
                </a:highlight>
              </a:rPr>
              <a:t>Network’s training session regarding EVV. </a:t>
            </a:r>
            <a:r>
              <a:rPr lang="en-US" b="0" dirty="0"/>
              <a:t>My name is Janelle Herbert and I am the Outreach Coordinator with CDCN.</a:t>
            </a:r>
            <a:r>
              <a:rPr lang="en-US" b="0" dirty="0">
                <a:highlight>
                  <a:srgbClr val="FFFF00"/>
                </a:highlight>
              </a:rPr>
              <a:t> During this training, we will be focusing on EVV, and how to use the CDCN EVV compliant systems.  </a:t>
            </a:r>
            <a:r>
              <a:rPr lang="en-US" b="0" dirty="0"/>
              <a:t>If you have any questions, you can put them in the chat at any time and a CDCN rep will answer them for you. We have also posted some frequently asked questions in the chat as well for your review. Please do not put any personal or case specific information in the chat. For assistance pertaining to a specific situation, please call or email us directly.  Today we will have an overview of what EVV is, </a:t>
            </a:r>
            <a:r>
              <a:rPr lang="en-US" b="0" strike="noStrike" dirty="0"/>
              <a:t>who is affected by it, and how to use EVV compliant systems. </a:t>
            </a:r>
            <a:endParaRPr lang="en-US" b="0" strike="sngStrike" dirty="0"/>
          </a:p>
        </p:txBody>
      </p:sp>
      <p:sp>
        <p:nvSpPr>
          <p:cNvPr id="4" name="Slide Number Placeholder 3"/>
          <p:cNvSpPr>
            <a:spLocks noGrp="1"/>
          </p:cNvSpPr>
          <p:nvPr>
            <p:ph type="sldNum" sz="quarter" idx="5"/>
          </p:nvPr>
        </p:nvSpPr>
        <p:spPr/>
        <p:txBody>
          <a:bodyPr/>
          <a:lstStyle/>
          <a:p>
            <a:fld id="{CF240805-DFD7-416F-95CB-8E17BA1483D0}" type="slidenum">
              <a:rPr lang="en-US" smtClean="0"/>
              <a:t>1</a:t>
            </a:fld>
            <a:endParaRPr lang="en-US"/>
          </a:p>
        </p:txBody>
      </p:sp>
    </p:spTree>
    <p:extLst>
      <p:ext uri="{BB962C8B-B14F-4D97-AF65-F5344CB8AC3E}">
        <p14:creationId xmlns:p14="http://schemas.microsoft.com/office/powerpoint/2010/main" val="34874153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Before you are able to use IVR, you will need to set up an IVR pin number. The instructions on how to do that are on this form that can also be found on our website under the Training menu in the section titled “</a:t>
            </a:r>
            <a:r>
              <a:rPr lang="en-US" dirty="0" err="1"/>
              <a:t>CareAttend</a:t>
            </a:r>
            <a:r>
              <a:rPr lang="en-US" dirty="0"/>
              <a:t> IVR”.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dirty="0">
                <a:latin typeface="Calibri" panose="020F0502020204030204" pitchFamily="34" charset="0"/>
                <a:cs typeface="Calibri" panose="020F0502020204030204" pitchFamily="34" charset="0"/>
              </a:rPr>
              <a:t>*Go to Website to show where form is*.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0" dirty="0">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*Pause for questions*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E3244AD0-715E-457D-8D7A-3C4599FE9580}" type="slidenum">
              <a:rPr lang="en-US" smtClean="0"/>
              <a:t>10</a:t>
            </a:fld>
            <a:endParaRPr lang="en-US"/>
          </a:p>
        </p:txBody>
      </p:sp>
    </p:spTree>
    <p:extLst>
      <p:ext uri="{BB962C8B-B14F-4D97-AF65-F5344CB8AC3E}">
        <p14:creationId xmlns:p14="http://schemas.microsoft.com/office/powerpoint/2010/main" val="16297405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200" b="0" dirty="0">
                <a:solidFill>
                  <a:schemeClr val="tx1"/>
                </a:solidFill>
                <a:latin typeface="Calibri" panose="020F0502020204030204" pitchFamily="34" charset="0"/>
                <a:cs typeface="Calibri" panose="020F0502020204030204" pitchFamily="34" charset="0"/>
              </a:rPr>
              <a:t>EVV resources and other helpful material can be found on our website at www.consumerdirectva.com-</a:t>
            </a:r>
          </a:p>
          <a:p>
            <a:pPr algn="l"/>
            <a:endParaRPr lang="en-US" sz="1200" b="0" dirty="0">
              <a:solidFill>
                <a:schemeClr val="tx1"/>
              </a:solidFill>
              <a:latin typeface="Calibri" panose="020F0502020204030204" pitchFamily="34" charset="0"/>
              <a:cs typeface="Calibri" panose="020F0502020204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dirty="0">
                <a:solidFill>
                  <a:schemeClr val="tx1"/>
                </a:solidFill>
                <a:latin typeface="Calibri" panose="020F0502020204030204" pitchFamily="34" charset="0"/>
                <a:cs typeface="Calibri" panose="020F0502020204030204" pitchFamily="34" charset="0"/>
              </a:rPr>
              <a:t>The Training Materials, videos, and instructions can be found  under the Training menu option.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dirty="0">
                <a:solidFill>
                  <a:schemeClr val="tx1"/>
                </a:solidFill>
                <a:latin typeface="Calibri" panose="020F0502020204030204" pitchFamily="34" charset="0"/>
                <a:cs typeface="Calibri" panose="020F0502020204030204" pitchFamily="34" charset="0"/>
              </a:rPr>
              <a:t>Resources can be found by selecting the Resources menu option and selecting FAQs.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0" i="0" u="none" dirty="0">
              <a:solidFill>
                <a:schemeClr val="tx1"/>
              </a:solidFill>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i="0" u="none" dirty="0">
                <a:solidFill>
                  <a:schemeClr val="tx1"/>
                </a:solidFill>
                <a:latin typeface="Calibri" panose="020F0502020204030204" pitchFamily="34" charset="0"/>
                <a:cs typeface="Calibri" panose="020F0502020204030204" pitchFamily="34" charset="0"/>
              </a:rPr>
              <a:t>*Go to website to show where FAQs are located*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0" i="0" u="none" dirty="0">
              <a:solidFill>
                <a:schemeClr val="tx1"/>
              </a:solidFill>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F9C4A6B9-8666-4C08-88CC-F6EC3278A6AD}" type="slidenum">
              <a:rPr lang="en-US" smtClean="0"/>
              <a:t>11</a:t>
            </a:fld>
            <a:endParaRPr lang="en-US"/>
          </a:p>
        </p:txBody>
      </p:sp>
    </p:spTree>
    <p:extLst>
      <p:ext uri="{BB962C8B-B14F-4D97-AF65-F5344CB8AC3E}">
        <p14:creationId xmlns:p14="http://schemas.microsoft.com/office/powerpoint/2010/main" val="10416189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anyone has any questions or concerns in the future, here is a list of our phone numbers and email address to our contact center. Please feel free to reach out to us.</a:t>
            </a:r>
          </a:p>
        </p:txBody>
      </p:sp>
      <p:sp>
        <p:nvSpPr>
          <p:cNvPr id="4" name="Slide Number Placeholder 3"/>
          <p:cNvSpPr>
            <a:spLocks noGrp="1"/>
          </p:cNvSpPr>
          <p:nvPr>
            <p:ph type="sldNum" sz="quarter" idx="5"/>
          </p:nvPr>
        </p:nvSpPr>
        <p:spPr/>
        <p:txBody>
          <a:bodyPr/>
          <a:lstStyle/>
          <a:p>
            <a:fld id="{CF240805-DFD7-416F-95CB-8E17BA1483D0}" type="slidenum">
              <a:rPr lang="en-US" smtClean="0"/>
              <a:t>12</a:t>
            </a:fld>
            <a:endParaRPr lang="en-US"/>
          </a:p>
        </p:txBody>
      </p:sp>
    </p:spTree>
    <p:extLst>
      <p:ext uri="{BB962C8B-B14F-4D97-AF65-F5344CB8AC3E}">
        <p14:creationId xmlns:p14="http://schemas.microsoft.com/office/powerpoint/2010/main" val="12124609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That concludes our presentation for today. If you have any questions right now, you can type them in the chat at this time. I will read and answer them aloud. </a:t>
            </a:r>
          </a:p>
        </p:txBody>
      </p:sp>
      <p:sp>
        <p:nvSpPr>
          <p:cNvPr id="4" name="Slide Number Placeholder 3"/>
          <p:cNvSpPr>
            <a:spLocks noGrp="1"/>
          </p:cNvSpPr>
          <p:nvPr>
            <p:ph type="sldNum" sz="quarter" idx="5"/>
          </p:nvPr>
        </p:nvSpPr>
        <p:spPr/>
        <p:txBody>
          <a:bodyPr/>
          <a:lstStyle/>
          <a:p>
            <a:fld id="{CF240805-DFD7-416F-95CB-8E17BA1483D0}" type="slidenum">
              <a:rPr lang="en-US" smtClean="0"/>
              <a:t>13</a:t>
            </a:fld>
            <a:endParaRPr lang="en-US"/>
          </a:p>
        </p:txBody>
      </p:sp>
    </p:spTree>
    <p:extLst>
      <p:ext uri="{BB962C8B-B14F-4D97-AF65-F5344CB8AC3E}">
        <p14:creationId xmlns:p14="http://schemas.microsoft.com/office/powerpoint/2010/main" val="16312684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35CD74-7DA6-D40B-2593-D754085F30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81CA1C-B4E9-52B8-54DF-ADA4494F4C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866EAA-9B07-5E08-751A-32568D9E1B4E}"/>
              </a:ext>
            </a:extLst>
          </p:cNvPr>
          <p:cNvSpPr>
            <a:spLocks noGrp="1"/>
          </p:cNvSpPr>
          <p:nvPr>
            <p:ph type="body" idx="1"/>
          </p:nvPr>
        </p:nvSpPr>
        <p:spPr/>
        <p:txBody>
          <a:bodyPr/>
          <a:lstStyle/>
          <a:p>
            <a:r>
              <a:rPr lang="en-US" b="0" dirty="0"/>
              <a:t>EVV stands for Electronic Visit Verification. This is a digital timekeeping system used to keep track of the hours worked and services provided by an attendant to a member participating in the Medicaid consumer directed model of care. Effective October 1, 2026, ALL attendants participating in the consumer directed model of care, regardless of their live-in status, will be required to submit their work shifts using a platform that has been identified as EVV compliant. Live-in attendants will NO LONGER be exempt from using EVV compliant systems to submit their work shifts and will no longer be allowed to submit their work shifts through the CDCN web portal. This is a federal requirement mandated by the federal government and not something Consumer Direct Care Network is putting into place</a:t>
            </a:r>
            <a:r>
              <a:rPr lang="en-US" b="0" dirty="0">
                <a:solidFill>
                  <a:srgbClr val="FF0000"/>
                </a:solidFill>
              </a:rPr>
              <a:t>.  CDCN utilizes </a:t>
            </a:r>
            <a:r>
              <a:rPr lang="en-US" b="0" dirty="0"/>
              <a:t>the </a:t>
            </a:r>
            <a:r>
              <a:rPr lang="en-US" b="0" dirty="0" err="1"/>
              <a:t>CareAttend</a:t>
            </a:r>
            <a:r>
              <a:rPr lang="en-US" b="0" dirty="0"/>
              <a:t> app as one of their EVV compliant platforms to manage all attendants’ work shifts. </a:t>
            </a:r>
          </a:p>
          <a:p>
            <a:endParaRPr lang="en-US" b="0" dirty="0"/>
          </a:p>
          <a:p>
            <a:r>
              <a:rPr lang="en-US" b="1" dirty="0"/>
              <a:t>*Pause for questions* </a:t>
            </a:r>
          </a:p>
        </p:txBody>
      </p:sp>
      <p:sp>
        <p:nvSpPr>
          <p:cNvPr id="4" name="Slide Number Placeholder 3">
            <a:extLst>
              <a:ext uri="{FF2B5EF4-FFF2-40B4-BE49-F238E27FC236}">
                <a16:creationId xmlns:a16="http://schemas.microsoft.com/office/drawing/2014/main" id="{87F6521A-9D41-15A5-05EF-49DA46BCC72A}"/>
              </a:ext>
            </a:extLst>
          </p:cNvPr>
          <p:cNvSpPr>
            <a:spLocks noGrp="1"/>
          </p:cNvSpPr>
          <p:nvPr>
            <p:ph type="sldNum" sz="quarter" idx="5"/>
          </p:nvPr>
        </p:nvSpPr>
        <p:spPr/>
        <p:txBody>
          <a:bodyPr/>
          <a:lstStyle/>
          <a:p>
            <a:fld id="{E3244AD0-715E-457D-8D7A-3C4599FE9580}" type="slidenum">
              <a:rPr lang="en-US" smtClean="0"/>
              <a:t>2</a:t>
            </a:fld>
            <a:endParaRPr lang="en-US" dirty="0"/>
          </a:p>
        </p:txBody>
      </p:sp>
    </p:spTree>
    <p:extLst>
      <p:ext uri="{BB962C8B-B14F-4D97-AF65-F5344CB8AC3E}">
        <p14:creationId xmlns:p14="http://schemas.microsoft.com/office/powerpoint/2010/main" val="9725155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46BF38-A656-2FF8-C957-6BC8299882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E987B7-9F17-029C-2224-F7C7B90593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03A577-CDAD-B65D-E661-957A6FB24FE6}"/>
              </a:ext>
            </a:extLst>
          </p:cNvPr>
          <p:cNvSpPr>
            <a:spLocks noGrp="1"/>
          </p:cNvSpPr>
          <p:nvPr>
            <p:ph type="body" idx="1"/>
          </p:nvPr>
        </p:nvSpPr>
        <p:spPr/>
        <p:txBody>
          <a:bodyPr/>
          <a:lstStyle/>
          <a:p>
            <a:r>
              <a:rPr lang="en-US" dirty="0"/>
              <a:t> </a:t>
            </a:r>
            <a:r>
              <a:rPr lang="en-US" b="0" u="none" dirty="0"/>
              <a:t>The Care Attend app can be downloaded to any smart device, but it does have to be a smart device! </a:t>
            </a:r>
            <a:r>
              <a:rPr lang="en-US" b="0" u="none" dirty="0">
                <a:solidFill>
                  <a:srgbClr val="FF0000"/>
                </a:solidFill>
              </a:rPr>
              <a:t>This means the device must have internet access and the ability to download applications. </a:t>
            </a:r>
            <a:r>
              <a:rPr lang="en-US" b="0" u="none" dirty="0"/>
              <a:t>The app can be found in which ever app store your smart device utilizes. Please note, that when searching for the </a:t>
            </a:r>
            <a:r>
              <a:rPr lang="en-US" b="0" u="none" dirty="0" err="1"/>
              <a:t>CareAttend</a:t>
            </a:r>
            <a:r>
              <a:rPr lang="en-US" b="0" u="none" dirty="0"/>
              <a:t> app in the app store, </a:t>
            </a:r>
            <a:r>
              <a:rPr lang="en-US" b="0" u="none" dirty="0" err="1"/>
              <a:t>CareAttend</a:t>
            </a:r>
            <a:r>
              <a:rPr lang="en-US" b="0" u="none" dirty="0"/>
              <a:t> is spelled as one word.  A video on how to download the </a:t>
            </a:r>
            <a:r>
              <a:rPr lang="en-US" b="0" u="none" dirty="0" err="1"/>
              <a:t>CareAttend</a:t>
            </a:r>
            <a:r>
              <a:rPr lang="en-US" b="0" u="none" dirty="0"/>
              <a:t> app can be found on the CDCN website at </a:t>
            </a:r>
            <a:r>
              <a:rPr lang="en-US" b="0" u="none" dirty="0">
                <a:hlinkClick r:id="rId3"/>
              </a:rPr>
              <a:t>www.consumerdirectva.com</a:t>
            </a:r>
            <a:r>
              <a:rPr lang="en-US" b="0" u="none" dirty="0"/>
              <a:t> under the Training menu. </a:t>
            </a:r>
          </a:p>
          <a:p>
            <a:endParaRPr lang="en-US" dirty="0"/>
          </a:p>
        </p:txBody>
      </p:sp>
      <p:sp>
        <p:nvSpPr>
          <p:cNvPr id="4" name="Slide Number Placeholder 3">
            <a:extLst>
              <a:ext uri="{FF2B5EF4-FFF2-40B4-BE49-F238E27FC236}">
                <a16:creationId xmlns:a16="http://schemas.microsoft.com/office/drawing/2014/main" id="{0E521E37-3C7F-1AC5-782C-4EBB7AFB78A0}"/>
              </a:ext>
            </a:extLst>
          </p:cNvPr>
          <p:cNvSpPr>
            <a:spLocks noGrp="1"/>
          </p:cNvSpPr>
          <p:nvPr>
            <p:ph type="sldNum" sz="quarter" idx="5"/>
          </p:nvPr>
        </p:nvSpPr>
        <p:spPr/>
        <p:txBody>
          <a:bodyPr/>
          <a:lstStyle/>
          <a:p>
            <a:fld id="{E3244AD0-715E-457D-8D7A-3C4599FE9580}" type="slidenum">
              <a:rPr lang="en-US" smtClean="0"/>
              <a:t>3</a:t>
            </a:fld>
            <a:endParaRPr lang="en-US" dirty="0"/>
          </a:p>
        </p:txBody>
      </p:sp>
    </p:spTree>
    <p:extLst>
      <p:ext uri="{BB962C8B-B14F-4D97-AF65-F5344CB8AC3E}">
        <p14:creationId xmlns:p14="http://schemas.microsoft.com/office/powerpoint/2010/main" val="26223267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Now I’m going show you a few training videos that will show you how to use our EVV compliant platforms for time entry. These videos are also available on the CDCN website at www.consumerdirectcare.com under the Training menu. The first one will show you how to activate your CDCN web portal. </a:t>
            </a:r>
            <a:r>
              <a:rPr lang="en-US" b="0" dirty="0"/>
              <a:t>Please note, that you will need to activate the web portal BEFORE you are able to log into the </a:t>
            </a:r>
            <a:r>
              <a:rPr lang="en-US" b="0" dirty="0" err="1"/>
              <a:t>CareAttend</a:t>
            </a:r>
            <a:r>
              <a:rPr lang="en-US" b="0" dirty="0"/>
              <a:t> app for the first time.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*Show video* </a:t>
            </a:r>
            <a:r>
              <a:rPr lang="en-US" b="1" dirty="0"/>
              <a:t>REMEMBER TO SHARE SOUND!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Written instructions on how to activate your web portal are also available on the CDCN website.</a:t>
            </a:r>
          </a:p>
          <a:p>
            <a:endParaRPr lang="en-US" dirty="0"/>
          </a:p>
        </p:txBody>
      </p:sp>
      <p:sp>
        <p:nvSpPr>
          <p:cNvPr id="4" name="Slide Number Placeholder 3"/>
          <p:cNvSpPr>
            <a:spLocks noGrp="1"/>
          </p:cNvSpPr>
          <p:nvPr>
            <p:ph type="sldNum" sz="quarter" idx="5"/>
          </p:nvPr>
        </p:nvSpPr>
        <p:spPr/>
        <p:txBody>
          <a:bodyPr/>
          <a:lstStyle/>
          <a:p>
            <a:fld id="{CF240805-DFD7-416F-95CB-8E17BA1483D0}" type="slidenum">
              <a:rPr lang="en-US" smtClean="0"/>
              <a:t>4</a:t>
            </a:fld>
            <a:endParaRPr lang="en-US"/>
          </a:p>
        </p:txBody>
      </p:sp>
    </p:spTree>
    <p:extLst>
      <p:ext uri="{BB962C8B-B14F-4D97-AF65-F5344CB8AC3E}">
        <p14:creationId xmlns:p14="http://schemas.microsoft.com/office/powerpoint/2010/main" val="39922234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This video will </a:t>
            </a:r>
            <a:r>
              <a:rPr lang="en-US" dirty="0"/>
              <a:t>show you how to log into </a:t>
            </a:r>
            <a:r>
              <a:rPr lang="en-US" dirty="0" err="1"/>
              <a:t>CareAttend</a:t>
            </a:r>
            <a:r>
              <a:rPr lang="en-US" dirty="0"/>
              <a:t> for the first time. </a:t>
            </a:r>
            <a:endParaRPr lang="en-US" b="1" strike="sngStrike"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*Show video*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trike="noStrike" dirty="0"/>
              <a:t>These written instructions are also available on the CDCN website.</a:t>
            </a:r>
          </a:p>
          <a:p>
            <a:endParaRPr lang="en-US" dirty="0"/>
          </a:p>
        </p:txBody>
      </p:sp>
      <p:sp>
        <p:nvSpPr>
          <p:cNvPr id="4" name="Slide Number Placeholder 3"/>
          <p:cNvSpPr>
            <a:spLocks noGrp="1"/>
          </p:cNvSpPr>
          <p:nvPr>
            <p:ph type="sldNum" sz="quarter" idx="5"/>
          </p:nvPr>
        </p:nvSpPr>
        <p:spPr/>
        <p:txBody>
          <a:bodyPr/>
          <a:lstStyle/>
          <a:p>
            <a:fld id="{CF240805-DFD7-416F-95CB-8E17BA1483D0}" type="slidenum">
              <a:rPr lang="en-US" smtClean="0"/>
              <a:t>5</a:t>
            </a:fld>
            <a:endParaRPr lang="en-US"/>
          </a:p>
        </p:txBody>
      </p:sp>
    </p:spTree>
    <p:extLst>
      <p:ext uri="{BB962C8B-B14F-4D97-AF65-F5344CB8AC3E}">
        <p14:creationId xmlns:p14="http://schemas.microsoft.com/office/powerpoint/2010/main" val="41196945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next video will show you how to start and stop a shift in the </a:t>
            </a:r>
            <a:r>
              <a:rPr lang="en-US" dirty="0" err="1"/>
              <a:t>CareAttend</a:t>
            </a:r>
            <a:r>
              <a:rPr lang="en-US" dirty="0"/>
              <a:t> app. </a:t>
            </a:r>
          </a:p>
          <a:p>
            <a:endParaRPr lang="en-US" dirty="0"/>
          </a:p>
          <a:p>
            <a:r>
              <a:rPr lang="en-US" dirty="0"/>
              <a:t>*Show video*</a:t>
            </a:r>
          </a:p>
          <a:p>
            <a:endParaRPr lang="en-US" dirty="0"/>
          </a:p>
          <a:p>
            <a:r>
              <a:rPr lang="en-US" dirty="0"/>
              <a:t>Written instructions on how to start and stop a shift are also available on the CDCN website under the training menu.</a:t>
            </a:r>
          </a:p>
          <a:p>
            <a:endParaRPr lang="en-US" dirty="0"/>
          </a:p>
          <a:p>
            <a:endParaRPr lang="en-US" dirty="0"/>
          </a:p>
        </p:txBody>
      </p:sp>
      <p:sp>
        <p:nvSpPr>
          <p:cNvPr id="4" name="Slide Number Placeholder 3"/>
          <p:cNvSpPr>
            <a:spLocks noGrp="1"/>
          </p:cNvSpPr>
          <p:nvPr>
            <p:ph type="sldNum" sz="quarter" idx="5"/>
          </p:nvPr>
        </p:nvSpPr>
        <p:spPr/>
        <p:txBody>
          <a:bodyPr/>
          <a:lstStyle/>
          <a:p>
            <a:fld id="{CF240805-DFD7-416F-95CB-8E17BA1483D0}" type="slidenum">
              <a:rPr lang="en-US" smtClean="0"/>
              <a:t>6</a:t>
            </a:fld>
            <a:endParaRPr lang="en-US"/>
          </a:p>
        </p:txBody>
      </p:sp>
    </p:spTree>
    <p:extLst>
      <p:ext uri="{BB962C8B-B14F-4D97-AF65-F5344CB8AC3E}">
        <p14:creationId xmlns:p14="http://schemas.microsoft.com/office/powerpoint/2010/main" val="17618163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A8A17A-28DE-F3ED-9140-E2773CDCD4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D75B5C-A49E-8B19-A3D8-BA86242B31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FB3EF8-B777-E0F6-D334-BB1DCC20D781}"/>
              </a:ext>
            </a:extLst>
          </p:cNvPr>
          <p:cNvSpPr>
            <a:spLocks noGrp="1"/>
          </p:cNvSpPr>
          <p:nvPr>
            <p:ph type="body" idx="1"/>
          </p:nvPr>
        </p:nvSpPr>
        <p:spPr/>
        <p:txBody>
          <a:bodyPr/>
          <a:lstStyle/>
          <a:p>
            <a:r>
              <a:rPr lang="en-US" dirty="0"/>
              <a:t>The </a:t>
            </a:r>
            <a:r>
              <a:rPr lang="en-US" dirty="0" err="1"/>
              <a:t>CareAttend</a:t>
            </a:r>
            <a:r>
              <a:rPr lang="en-US" dirty="0"/>
              <a:t> app allows the attendant to input the various tasks that were performed for the member during the attendant’s work shift. This too is a mandate implemented by the federal </a:t>
            </a:r>
            <a:r>
              <a:rPr lang="en-US" b="0" dirty="0"/>
              <a:t>government. If tasks are not selected, the app will not allow </a:t>
            </a:r>
            <a:r>
              <a:rPr lang="en-US" b="0" strike="noStrike" dirty="0"/>
              <a:t>the attendant</a:t>
            </a:r>
            <a:r>
              <a:rPr lang="en-US" b="0" dirty="0"/>
              <a:t> to submit </a:t>
            </a:r>
            <a:r>
              <a:rPr lang="en-US" b="0" strike="noStrike" dirty="0"/>
              <a:t>their time in the </a:t>
            </a:r>
            <a:r>
              <a:rPr lang="en-US" b="0" strike="noStrike" dirty="0" err="1"/>
              <a:t>CareAttend</a:t>
            </a:r>
            <a:r>
              <a:rPr lang="en-US" b="0" strike="noStrike" dirty="0"/>
              <a:t> app.</a:t>
            </a:r>
            <a:r>
              <a:rPr lang="en-US" b="0" dirty="0"/>
              <a:t> </a:t>
            </a:r>
            <a:r>
              <a:rPr lang="en-US" dirty="0"/>
              <a:t>The training video only showed a few tasks to select as options. Here is a full list of all the tasks that will be available for selection in the live application.  Please be sure to only select tasks that are permitted to be performed during the attendant’s work shift.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*Pause for questions*</a:t>
            </a:r>
          </a:p>
          <a:p>
            <a:endParaRPr lang="en-US" dirty="0"/>
          </a:p>
        </p:txBody>
      </p:sp>
      <p:sp>
        <p:nvSpPr>
          <p:cNvPr id="4" name="Slide Number Placeholder 3">
            <a:extLst>
              <a:ext uri="{FF2B5EF4-FFF2-40B4-BE49-F238E27FC236}">
                <a16:creationId xmlns:a16="http://schemas.microsoft.com/office/drawing/2014/main" id="{5CE89C75-9FBB-6129-9BD1-5E868DB2BA90}"/>
              </a:ext>
            </a:extLst>
          </p:cNvPr>
          <p:cNvSpPr>
            <a:spLocks noGrp="1"/>
          </p:cNvSpPr>
          <p:nvPr>
            <p:ph type="sldNum" sz="quarter" idx="5"/>
          </p:nvPr>
        </p:nvSpPr>
        <p:spPr/>
        <p:txBody>
          <a:bodyPr/>
          <a:lstStyle/>
          <a:p>
            <a:fld id="{E3244AD0-715E-457D-8D7A-3C4599FE9580}" type="slidenum">
              <a:rPr lang="en-US" smtClean="0"/>
              <a:t>7</a:t>
            </a:fld>
            <a:endParaRPr lang="en-US"/>
          </a:p>
        </p:txBody>
      </p:sp>
    </p:spTree>
    <p:extLst>
      <p:ext uri="{BB962C8B-B14F-4D97-AF65-F5344CB8AC3E}">
        <p14:creationId xmlns:p14="http://schemas.microsoft.com/office/powerpoint/2010/main" val="25790547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43D7D0-DE81-B6E3-94B3-01C20E0D1F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827171-4687-2558-E346-7333ECE5B8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3C5AFD-10F6-FA76-9E61-0761B4579BC4}"/>
              </a:ext>
            </a:extLst>
          </p:cNvPr>
          <p:cNvSpPr>
            <a:spLocks noGrp="1"/>
          </p:cNvSpPr>
          <p:nvPr>
            <p:ph type="body" idx="1"/>
          </p:nvPr>
        </p:nvSpPr>
        <p:spPr/>
        <p:txBody>
          <a:bodyPr/>
          <a:lstStyle/>
          <a:p>
            <a:pPr>
              <a:defRPr/>
            </a:pPr>
            <a:r>
              <a:rPr lang="en-US" dirty="0"/>
              <a:t>We understand that not everyone is savvy with technology. So, we also offer the Interactive Voice Response option, or IVR for short, </a:t>
            </a:r>
            <a:r>
              <a:rPr lang="en-US" b="0" dirty="0"/>
              <a:t>as an alternative to the </a:t>
            </a:r>
            <a:r>
              <a:rPr lang="en-US" b="0" dirty="0" err="1"/>
              <a:t>CareAttend</a:t>
            </a:r>
            <a:r>
              <a:rPr lang="en-US" b="0" dirty="0"/>
              <a:t> app for live-in attendants to submit their time worked and to document the tasks completed during their shift.  </a:t>
            </a:r>
            <a:r>
              <a:rPr lang="en-US" sz="1200" b="0" i="0" dirty="0">
                <a:latin typeface="Calibri"/>
                <a:ea typeface="Calibri"/>
                <a:cs typeface="Calibri"/>
              </a:rPr>
              <a:t>The IVR system is </a:t>
            </a:r>
            <a:r>
              <a:rPr lang="en-US" b="0" dirty="0">
                <a:latin typeface="Calibri"/>
                <a:ea typeface="Calibri"/>
                <a:cs typeface="Calibri"/>
              </a:rPr>
              <a:t>another </a:t>
            </a:r>
            <a:r>
              <a:rPr lang="en-US" sz="1200" b="0" i="0" dirty="0">
                <a:latin typeface="Calibri"/>
                <a:ea typeface="Calibri"/>
                <a:cs typeface="Calibri"/>
              </a:rPr>
              <a:t>EVV compliant method of time entry. </a:t>
            </a:r>
            <a:r>
              <a:rPr lang="en-US" sz="1200" b="0" i="0" dirty="0">
                <a:latin typeface="Calibri" panose="020F0502020204030204" pitchFamily="34" charset="0"/>
                <a:cs typeface="Calibri" panose="020F0502020204030204" pitchFamily="34" charset="0"/>
              </a:rPr>
              <a:t>The IVR system will allow attendants to submit time worked to CDCN and Employers to approve by dialing a toll-free number from the member’s registered landline number to start and stop their shifts.</a:t>
            </a:r>
          </a:p>
        </p:txBody>
      </p:sp>
      <p:sp>
        <p:nvSpPr>
          <p:cNvPr id="4" name="Slide Number Placeholder 3">
            <a:extLst>
              <a:ext uri="{FF2B5EF4-FFF2-40B4-BE49-F238E27FC236}">
                <a16:creationId xmlns:a16="http://schemas.microsoft.com/office/drawing/2014/main" id="{52A0DAA4-B3A6-BCDC-A6A3-2C3BB828BDC6}"/>
              </a:ext>
            </a:extLst>
          </p:cNvPr>
          <p:cNvSpPr>
            <a:spLocks noGrp="1"/>
          </p:cNvSpPr>
          <p:nvPr>
            <p:ph type="sldNum" sz="quarter" idx="5"/>
          </p:nvPr>
        </p:nvSpPr>
        <p:spPr/>
        <p:txBody>
          <a:bodyPr/>
          <a:lstStyle/>
          <a:p>
            <a:fld id="{E3244AD0-715E-457D-8D7A-3C4599FE9580}" type="slidenum">
              <a:rPr lang="en-US" smtClean="0"/>
              <a:t>8</a:t>
            </a:fld>
            <a:endParaRPr lang="en-US"/>
          </a:p>
        </p:txBody>
      </p:sp>
    </p:spTree>
    <p:extLst>
      <p:ext uri="{BB962C8B-B14F-4D97-AF65-F5344CB8AC3E}">
        <p14:creationId xmlns:p14="http://schemas.microsoft.com/office/powerpoint/2010/main" val="2169662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99A08-2C23-A1D4-8E27-9F065FFFBB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D59CCE-5C69-AEDF-C89D-FBA0C47675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04FCB8-FBBA-C37F-B3AD-838C3ACCCC6B}"/>
              </a:ext>
            </a:extLst>
          </p:cNvPr>
          <p:cNvSpPr>
            <a:spLocks noGrp="1"/>
          </p:cNvSpPr>
          <p:nvPr>
            <p:ph type="body" idx="1"/>
          </p:nvPr>
        </p:nvSpPr>
        <p:spPr/>
        <p:txBody>
          <a:bodyPr/>
          <a:lstStyle/>
          <a:p>
            <a:pPr marL="0" indent="0" algn="l">
              <a:buFont typeface="Arial" panose="020B0604020202020204" pitchFamily="34" charset="0"/>
              <a:buNone/>
            </a:pPr>
            <a:r>
              <a:rPr lang="en-US" sz="1200" b="0" i="0" dirty="0">
                <a:latin typeface="Calibri" panose="020F0502020204030204" pitchFamily="34" charset="0"/>
                <a:cs typeface="Calibri" panose="020F0502020204030204" pitchFamily="34" charset="0"/>
              </a:rPr>
              <a:t>To use the IVR system, the EOR will need to complete a form to register the member’s landline number with CDCN.</a:t>
            </a:r>
          </a:p>
          <a:p>
            <a:pPr marL="0" indent="0" algn="l">
              <a:buFont typeface="Arial" panose="020B0604020202020204" pitchFamily="34" charset="0"/>
              <a:buNone/>
            </a:pPr>
            <a:r>
              <a:rPr lang="en-US" sz="1200" b="0" i="0" dirty="0">
                <a:latin typeface="Calibri" panose="020F0502020204030204" pitchFamily="34" charset="0"/>
                <a:cs typeface="Calibri" panose="020F0502020204030204" pitchFamily="34" charset="0"/>
              </a:rPr>
              <a:t>A copy of the IVR Registration Form can be found on our website</a:t>
            </a:r>
            <a:r>
              <a:rPr lang="en-US" sz="1200" b="0" i="0" baseline="0" dirty="0">
                <a:latin typeface="Calibri" panose="020F0502020204030204" pitchFamily="34" charset="0"/>
                <a:cs typeface="Calibri" panose="020F0502020204030204" pitchFamily="34" charset="0"/>
              </a:rPr>
              <a:t> </a:t>
            </a:r>
            <a:r>
              <a:rPr lang="en-US" sz="1200" b="0" i="0" dirty="0">
                <a:latin typeface="Calibri" panose="020F0502020204030204" pitchFamily="34" charset="0"/>
                <a:cs typeface="Calibri" panose="020F0502020204030204" pitchFamily="34" charset="0"/>
              </a:rPr>
              <a:t>under the Forms menu in the Employer of Record section titled “Additional Materials”.</a:t>
            </a:r>
            <a:r>
              <a:rPr lang="en-US" sz="1200" b="1" i="0" dirty="0">
                <a:latin typeface="Calibri" panose="020F0502020204030204" pitchFamily="34" charset="0"/>
                <a:cs typeface="Calibri" panose="020F0502020204030204" pitchFamily="34" charset="0"/>
              </a:rPr>
              <a:t> *Go to Website to show where form is*.</a:t>
            </a:r>
          </a:p>
          <a:p>
            <a:pPr marL="0" indent="0" algn="l">
              <a:buFont typeface="Arial" panose="020B0604020202020204" pitchFamily="34" charset="0"/>
              <a:buNone/>
            </a:pPr>
            <a:endParaRPr lang="en-US" b="1" dirty="0">
              <a:latin typeface="Calibri" panose="020F0502020204030204" pitchFamily="34" charset="0"/>
              <a:cs typeface="Calibri" panose="020F0502020204030204" pitchFamily="34" charset="0"/>
            </a:endParaRPr>
          </a:p>
          <a:p>
            <a:pPr marL="0" indent="0" algn="l">
              <a:buFont typeface="Arial" panose="020B0604020202020204" pitchFamily="34" charset="0"/>
              <a:buNone/>
            </a:pPr>
            <a:r>
              <a:rPr lang="en-US" sz="1200" b="0" i="0" dirty="0">
                <a:latin typeface="Calibri" panose="020F0502020204030204" pitchFamily="34" charset="0"/>
                <a:cs typeface="Calibri" panose="020F0502020204030204" pitchFamily="34" charset="0"/>
              </a:rPr>
              <a:t>Step-by-step time entry approval instructions, and videos can also be found on our website under the Training menu.</a:t>
            </a:r>
          </a:p>
        </p:txBody>
      </p:sp>
      <p:sp>
        <p:nvSpPr>
          <p:cNvPr id="4" name="Slide Number Placeholder 3">
            <a:extLst>
              <a:ext uri="{FF2B5EF4-FFF2-40B4-BE49-F238E27FC236}">
                <a16:creationId xmlns:a16="http://schemas.microsoft.com/office/drawing/2014/main" id="{E4DB3B32-CDE0-D51A-6CD9-A9B3948358A9}"/>
              </a:ext>
            </a:extLst>
          </p:cNvPr>
          <p:cNvSpPr>
            <a:spLocks noGrp="1"/>
          </p:cNvSpPr>
          <p:nvPr>
            <p:ph type="sldNum" sz="quarter" idx="5"/>
          </p:nvPr>
        </p:nvSpPr>
        <p:spPr/>
        <p:txBody>
          <a:bodyPr/>
          <a:lstStyle/>
          <a:p>
            <a:fld id="{E3244AD0-715E-457D-8D7A-3C4599FE9580}" type="slidenum">
              <a:rPr lang="en-US" smtClean="0"/>
              <a:t>9</a:t>
            </a:fld>
            <a:endParaRPr lang="en-US"/>
          </a:p>
        </p:txBody>
      </p:sp>
    </p:spTree>
    <p:extLst>
      <p:ext uri="{BB962C8B-B14F-4D97-AF65-F5344CB8AC3E}">
        <p14:creationId xmlns:p14="http://schemas.microsoft.com/office/powerpoint/2010/main" val="15049724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B71B2-C176-0917-AD03-A3192DA5F56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9BC5E51-7664-8F70-0869-E2F004C5EE6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3CE0F22-A4AB-D0BD-8930-86C54FCF7334}"/>
              </a:ext>
            </a:extLst>
          </p:cNvPr>
          <p:cNvSpPr>
            <a:spLocks noGrp="1"/>
          </p:cNvSpPr>
          <p:nvPr>
            <p:ph type="dt" sz="half" idx="10"/>
          </p:nvPr>
        </p:nvSpPr>
        <p:spPr/>
        <p:txBody>
          <a:bodyPr/>
          <a:lstStyle/>
          <a:p>
            <a:fld id="{41038835-17FB-496B-9CAD-BD2F75CA9DBB}" type="datetime1">
              <a:rPr lang="en-US" smtClean="0"/>
              <a:t>8/28/2026</a:t>
            </a:fld>
            <a:endParaRPr lang="en-US"/>
          </a:p>
        </p:txBody>
      </p:sp>
      <p:sp>
        <p:nvSpPr>
          <p:cNvPr id="5" name="Footer Placeholder 4">
            <a:extLst>
              <a:ext uri="{FF2B5EF4-FFF2-40B4-BE49-F238E27FC236}">
                <a16:creationId xmlns:a16="http://schemas.microsoft.com/office/drawing/2014/main" id="{75123EE1-08DA-6566-7475-BBFA8C77FA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C58895-ED52-7C4E-67ED-65290D2AC44E}"/>
              </a:ext>
            </a:extLst>
          </p:cNvPr>
          <p:cNvSpPr>
            <a:spLocks noGrp="1"/>
          </p:cNvSpPr>
          <p:nvPr>
            <p:ph type="sldNum" sz="quarter" idx="12"/>
          </p:nvPr>
        </p:nvSpPr>
        <p:spPr/>
        <p:txBody>
          <a:bodyPr/>
          <a:lstStyle/>
          <a:p>
            <a:fld id="{3D4D1F04-9218-44EC-B591-CFEA06FC172E}" type="slidenum">
              <a:rPr lang="en-US" smtClean="0"/>
              <a:t>‹#›</a:t>
            </a:fld>
            <a:endParaRPr lang="en-US"/>
          </a:p>
        </p:txBody>
      </p:sp>
    </p:spTree>
    <p:extLst>
      <p:ext uri="{BB962C8B-B14F-4D97-AF65-F5344CB8AC3E}">
        <p14:creationId xmlns:p14="http://schemas.microsoft.com/office/powerpoint/2010/main" val="24945143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008D6C-BCD9-84DF-867B-D85F00869F4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5D36FE5-9486-7EBE-2FBC-27AFD17BECF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D2A4B1-C77F-7925-5AE3-01C7BBA50751}"/>
              </a:ext>
            </a:extLst>
          </p:cNvPr>
          <p:cNvSpPr>
            <a:spLocks noGrp="1"/>
          </p:cNvSpPr>
          <p:nvPr>
            <p:ph type="dt" sz="half" idx="10"/>
          </p:nvPr>
        </p:nvSpPr>
        <p:spPr/>
        <p:txBody>
          <a:bodyPr/>
          <a:lstStyle/>
          <a:p>
            <a:fld id="{129490A7-51AD-4A73-96B4-FADB0DC2C58B}" type="datetime1">
              <a:rPr lang="en-US" smtClean="0"/>
              <a:t>8/28/2026</a:t>
            </a:fld>
            <a:endParaRPr lang="en-US"/>
          </a:p>
        </p:txBody>
      </p:sp>
      <p:sp>
        <p:nvSpPr>
          <p:cNvPr id="5" name="Footer Placeholder 4">
            <a:extLst>
              <a:ext uri="{FF2B5EF4-FFF2-40B4-BE49-F238E27FC236}">
                <a16:creationId xmlns:a16="http://schemas.microsoft.com/office/drawing/2014/main" id="{0F253A2E-643F-609D-86ED-7B6AEEEFC9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A38D1C-F73A-F49B-CE8C-14024B4903A0}"/>
              </a:ext>
            </a:extLst>
          </p:cNvPr>
          <p:cNvSpPr>
            <a:spLocks noGrp="1"/>
          </p:cNvSpPr>
          <p:nvPr>
            <p:ph type="sldNum" sz="quarter" idx="12"/>
          </p:nvPr>
        </p:nvSpPr>
        <p:spPr/>
        <p:txBody>
          <a:bodyPr/>
          <a:lstStyle/>
          <a:p>
            <a:fld id="{3D4D1F04-9218-44EC-B591-CFEA06FC172E}" type="slidenum">
              <a:rPr lang="en-US" smtClean="0"/>
              <a:t>‹#›</a:t>
            </a:fld>
            <a:endParaRPr lang="en-US"/>
          </a:p>
        </p:txBody>
      </p:sp>
    </p:spTree>
    <p:extLst>
      <p:ext uri="{BB962C8B-B14F-4D97-AF65-F5344CB8AC3E}">
        <p14:creationId xmlns:p14="http://schemas.microsoft.com/office/powerpoint/2010/main" val="4124735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89BE79A-67FC-1622-E5DB-0B037007793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A53159C-3BFF-FCA9-E177-012639488A4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9BBA062-A0AB-3607-8961-0F8C1BA3BD85}"/>
              </a:ext>
            </a:extLst>
          </p:cNvPr>
          <p:cNvSpPr>
            <a:spLocks noGrp="1"/>
          </p:cNvSpPr>
          <p:nvPr>
            <p:ph type="dt" sz="half" idx="10"/>
          </p:nvPr>
        </p:nvSpPr>
        <p:spPr/>
        <p:txBody>
          <a:bodyPr/>
          <a:lstStyle/>
          <a:p>
            <a:fld id="{4CD8F010-0A43-4F30-B23B-BE7DD9ACC0E1}" type="datetime1">
              <a:rPr lang="en-US" smtClean="0"/>
              <a:t>8/28/2026</a:t>
            </a:fld>
            <a:endParaRPr lang="en-US"/>
          </a:p>
        </p:txBody>
      </p:sp>
      <p:sp>
        <p:nvSpPr>
          <p:cNvPr id="5" name="Footer Placeholder 4">
            <a:extLst>
              <a:ext uri="{FF2B5EF4-FFF2-40B4-BE49-F238E27FC236}">
                <a16:creationId xmlns:a16="http://schemas.microsoft.com/office/drawing/2014/main" id="{D73DA3D8-6E5B-BEC7-D3B0-4A7EDA754A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95CE50-6A78-D49C-0FDC-54E6D3B9B21D}"/>
              </a:ext>
            </a:extLst>
          </p:cNvPr>
          <p:cNvSpPr>
            <a:spLocks noGrp="1"/>
          </p:cNvSpPr>
          <p:nvPr>
            <p:ph type="sldNum" sz="quarter" idx="12"/>
          </p:nvPr>
        </p:nvSpPr>
        <p:spPr/>
        <p:txBody>
          <a:bodyPr/>
          <a:lstStyle/>
          <a:p>
            <a:fld id="{3D4D1F04-9218-44EC-B591-CFEA06FC172E}" type="slidenum">
              <a:rPr lang="en-US" smtClean="0"/>
              <a:t>‹#›</a:t>
            </a:fld>
            <a:endParaRPr lang="en-US"/>
          </a:p>
        </p:txBody>
      </p:sp>
    </p:spTree>
    <p:extLst>
      <p:ext uri="{BB962C8B-B14F-4D97-AF65-F5344CB8AC3E}">
        <p14:creationId xmlns:p14="http://schemas.microsoft.com/office/powerpoint/2010/main" val="582094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285DD-FB7A-E386-7960-4E50774AAF0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8E2B7DC-EFB5-CACE-4209-A689F472261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D0A83C-BA85-FE14-7BC0-85AED2411089}"/>
              </a:ext>
            </a:extLst>
          </p:cNvPr>
          <p:cNvSpPr>
            <a:spLocks noGrp="1"/>
          </p:cNvSpPr>
          <p:nvPr>
            <p:ph type="dt" sz="half" idx="10"/>
          </p:nvPr>
        </p:nvSpPr>
        <p:spPr/>
        <p:txBody>
          <a:bodyPr/>
          <a:lstStyle/>
          <a:p>
            <a:fld id="{07CCB44A-AEFC-4325-87C4-2D93D6D9F031}" type="datetime1">
              <a:rPr lang="en-US" smtClean="0"/>
              <a:t>8/28/2026</a:t>
            </a:fld>
            <a:endParaRPr lang="en-US"/>
          </a:p>
        </p:txBody>
      </p:sp>
      <p:sp>
        <p:nvSpPr>
          <p:cNvPr id="5" name="Footer Placeholder 4">
            <a:extLst>
              <a:ext uri="{FF2B5EF4-FFF2-40B4-BE49-F238E27FC236}">
                <a16:creationId xmlns:a16="http://schemas.microsoft.com/office/drawing/2014/main" id="{BEA52830-EC0B-898C-191E-B6BA1C8A39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51EDC2-67F5-70BA-FA09-0355539D5BDF}"/>
              </a:ext>
            </a:extLst>
          </p:cNvPr>
          <p:cNvSpPr>
            <a:spLocks noGrp="1"/>
          </p:cNvSpPr>
          <p:nvPr>
            <p:ph type="sldNum" sz="quarter" idx="12"/>
          </p:nvPr>
        </p:nvSpPr>
        <p:spPr/>
        <p:txBody>
          <a:bodyPr/>
          <a:lstStyle/>
          <a:p>
            <a:fld id="{3D4D1F04-9218-44EC-B591-CFEA06FC172E}" type="slidenum">
              <a:rPr lang="en-US" smtClean="0"/>
              <a:t>‹#›</a:t>
            </a:fld>
            <a:endParaRPr lang="en-US"/>
          </a:p>
        </p:txBody>
      </p:sp>
    </p:spTree>
    <p:extLst>
      <p:ext uri="{BB962C8B-B14F-4D97-AF65-F5344CB8AC3E}">
        <p14:creationId xmlns:p14="http://schemas.microsoft.com/office/powerpoint/2010/main" val="19004138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A24028-EBC2-0BFA-0EA4-EA56AD8F8F5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727935E-651D-0048-32B5-17E463FB80E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D7E7A95-2D24-A9DE-1EE2-BF5F64123B3A}"/>
              </a:ext>
            </a:extLst>
          </p:cNvPr>
          <p:cNvSpPr>
            <a:spLocks noGrp="1"/>
          </p:cNvSpPr>
          <p:nvPr>
            <p:ph type="dt" sz="half" idx="10"/>
          </p:nvPr>
        </p:nvSpPr>
        <p:spPr/>
        <p:txBody>
          <a:bodyPr/>
          <a:lstStyle/>
          <a:p>
            <a:fld id="{4D0FE6A6-9402-413D-9C2F-B4A3FEF4B395}" type="datetime1">
              <a:rPr lang="en-US" smtClean="0"/>
              <a:t>8/28/2026</a:t>
            </a:fld>
            <a:endParaRPr lang="en-US"/>
          </a:p>
        </p:txBody>
      </p:sp>
      <p:sp>
        <p:nvSpPr>
          <p:cNvPr id="5" name="Footer Placeholder 4">
            <a:extLst>
              <a:ext uri="{FF2B5EF4-FFF2-40B4-BE49-F238E27FC236}">
                <a16:creationId xmlns:a16="http://schemas.microsoft.com/office/drawing/2014/main" id="{A9F71ECE-5058-E1E0-7A32-777948C9718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C471124-4A26-11E5-5082-9B86AEAD5A78}"/>
              </a:ext>
            </a:extLst>
          </p:cNvPr>
          <p:cNvSpPr>
            <a:spLocks noGrp="1"/>
          </p:cNvSpPr>
          <p:nvPr>
            <p:ph type="sldNum" sz="quarter" idx="12"/>
          </p:nvPr>
        </p:nvSpPr>
        <p:spPr/>
        <p:txBody>
          <a:bodyPr/>
          <a:lstStyle/>
          <a:p>
            <a:fld id="{3D4D1F04-9218-44EC-B591-CFEA06FC172E}" type="slidenum">
              <a:rPr lang="en-US" smtClean="0"/>
              <a:t>‹#›</a:t>
            </a:fld>
            <a:endParaRPr lang="en-US"/>
          </a:p>
        </p:txBody>
      </p:sp>
    </p:spTree>
    <p:extLst>
      <p:ext uri="{BB962C8B-B14F-4D97-AF65-F5344CB8AC3E}">
        <p14:creationId xmlns:p14="http://schemas.microsoft.com/office/powerpoint/2010/main" val="17750045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64B6C9-F0EA-8B9C-75B8-5AB2B07F28F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2C76FA3-7B86-8DFA-D35A-96969FBFB4E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C72E406-F5FA-0C97-4933-F405B8FDD55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2DFEA5F-0313-37AF-EEA9-0A0A950FE178}"/>
              </a:ext>
            </a:extLst>
          </p:cNvPr>
          <p:cNvSpPr>
            <a:spLocks noGrp="1"/>
          </p:cNvSpPr>
          <p:nvPr>
            <p:ph type="dt" sz="half" idx="10"/>
          </p:nvPr>
        </p:nvSpPr>
        <p:spPr/>
        <p:txBody>
          <a:bodyPr/>
          <a:lstStyle/>
          <a:p>
            <a:fld id="{2C638248-F135-4545-B246-117F7C7BAD02}" type="datetime1">
              <a:rPr lang="en-US" smtClean="0"/>
              <a:t>8/28/2026</a:t>
            </a:fld>
            <a:endParaRPr lang="en-US"/>
          </a:p>
        </p:txBody>
      </p:sp>
      <p:sp>
        <p:nvSpPr>
          <p:cNvPr id="6" name="Footer Placeholder 5">
            <a:extLst>
              <a:ext uri="{FF2B5EF4-FFF2-40B4-BE49-F238E27FC236}">
                <a16:creationId xmlns:a16="http://schemas.microsoft.com/office/drawing/2014/main" id="{E02F00F3-1F6C-DBEC-8510-F4EA975D2E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24051A7-09E5-EDD6-CC34-C469D5F97F0B}"/>
              </a:ext>
            </a:extLst>
          </p:cNvPr>
          <p:cNvSpPr>
            <a:spLocks noGrp="1"/>
          </p:cNvSpPr>
          <p:nvPr>
            <p:ph type="sldNum" sz="quarter" idx="12"/>
          </p:nvPr>
        </p:nvSpPr>
        <p:spPr/>
        <p:txBody>
          <a:bodyPr/>
          <a:lstStyle/>
          <a:p>
            <a:fld id="{3D4D1F04-9218-44EC-B591-CFEA06FC172E}" type="slidenum">
              <a:rPr lang="en-US" smtClean="0"/>
              <a:t>‹#›</a:t>
            </a:fld>
            <a:endParaRPr lang="en-US"/>
          </a:p>
        </p:txBody>
      </p:sp>
    </p:spTree>
    <p:extLst>
      <p:ext uri="{BB962C8B-B14F-4D97-AF65-F5344CB8AC3E}">
        <p14:creationId xmlns:p14="http://schemas.microsoft.com/office/powerpoint/2010/main" val="26264524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60849-0E50-EA36-ED68-F70FDC4C3E2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6211D74-17D3-7A47-7146-BD322ECDEEA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D2FCD1C-19F9-302B-6BF3-F5ADF91AAFB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EB0896E-8901-4EB1-29AE-2E82021AA0F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2BE84BB-01E4-C6F8-3B1D-12BCDE41EFE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80B9F95-D299-55B3-D79A-F5FC1F88421F}"/>
              </a:ext>
            </a:extLst>
          </p:cNvPr>
          <p:cNvSpPr>
            <a:spLocks noGrp="1"/>
          </p:cNvSpPr>
          <p:nvPr>
            <p:ph type="dt" sz="half" idx="10"/>
          </p:nvPr>
        </p:nvSpPr>
        <p:spPr/>
        <p:txBody>
          <a:bodyPr/>
          <a:lstStyle/>
          <a:p>
            <a:fld id="{8B4698A5-5070-4F48-B6CC-32D3B25F9A15}" type="datetime1">
              <a:rPr lang="en-US" smtClean="0"/>
              <a:t>8/28/2026</a:t>
            </a:fld>
            <a:endParaRPr lang="en-US"/>
          </a:p>
        </p:txBody>
      </p:sp>
      <p:sp>
        <p:nvSpPr>
          <p:cNvPr id="8" name="Footer Placeholder 7">
            <a:extLst>
              <a:ext uri="{FF2B5EF4-FFF2-40B4-BE49-F238E27FC236}">
                <a16:creationId xmlns:a16="http://schemas.microsoft.com/office/drawing/2014/main" id="{37ADD567-182D-EB4F-6EC0-1C88E0A17F3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9DB7247-B388-C196-FC39-50BE5E320AE5}"/>
              </a:ext>
            </a:extLst>
          </p:cNvPr>
          <p:cNvSpPr>
            <a:spLocks noGrp="1"/>
          </p:cNvSpPr>
          <p:nvPr>
            <p:ph type="sldNum" sz="quarter" idx="12"/>
          </p:nvPr>
        </p:nvSpPr>
        <p:spPr/>
        <p:txBody>
          <a:bodyPr/>
          <a:lstStyle/>
          <a:p>
            <a:fld id="{3D4D1F04-9218-44EC-B591-CFEA06FC172E}" type="slidenum">
              <a:rPr lang="en-US" smtClean="0"/>
              <a:t>‹#›</a:t>
            </a:fld>
            <a:endParaRPr lang="en-US"/>
          </a:p>
        </p:txBody>
      </p:sp>
    </p:spTree>
    <p:extLst>
      <p:ext uri="{BB962C8B-B14F-4D97-AF65-F5344CB8AC3E}">
        <p14:creationId xmlns:p14="http://schemas.microsoft.com/office/powerpoint/2010/main" val="30878953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1B121E-CBC9-FD9F-2CC4-CB410ADA81F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0A63C81-1F90-F62B-6ECF-81DD60B88AE1}"/>
              </a:ext>
            </a:extLst>
          </p:cNvPr>
          <p:cNvSpPr>
            <a:spLocks noGrp="1"/>
          </p:cNvSpPr>
          <p:nvPr>
            <p:ph type="dt" sz="half" idx="10"/>
          </p:nvPr>
        </p:nvSpPr>
        <p:spPr/>
        <p:txBody>
          <a:bodyPr/>
          <a:lstStyle/>
          <a:p>
            <a:fld id="{993454C5-9F00-4C07-B559-B13909B0056B}" type="datetime1">
              <a:rPr lang="en-US" smtClean="0"/>
              <a:t>8/28/2026</a:t>
            </a:fld>
            <a:endParaRPr lang="en-US"/>
          </a:p>
        </p:txBody>
      </p:sp>
      <p:sp>
        <p:nvSpPr>
          <p:cNvPr id="4" name="Footer Placeholder 3">
            <a:extLst>
              <a:ext uri="{FF2B5EF4-FFF2-40B4-BE49-F238E27FC236}">
                <a16:creationId xmlns:a16="http://schemas.microsoft.com/office/drawing/2014/main" id="{6DE632A8-8E4C-342F-BEC1-927D25DF40B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F0D9D6E-3863-A48D-537C-61A81467BE63}"/>
              </a:ext>
            </a:extLst>
          </p:cNvPr>
          <p:cNvSpPr>
            <a:spLocks noGrp="1"/>
          </p:cNvSpPr>
          <p:nvPr>
            <p:ph type="sldNum" sz="quarter" idx="12"/>
          </p:nvPr>
        </p:nvSpPr>
        <p:spPr/>
        <p:txBody>
          <a:bodyPr/>
          <a:lstStyle/>
          <a:p>
            <a:fld id="{3D4D1F04-9218-44EC-B591-CFEA06FC172E}" type="slidenum">
              <a:rPr lang="en-US" smtClean="0"/>
              <a:t>‹#›</a:t>
            </a:fld>
            <a:endParaRPr lang="en-US"/>
          </a:p>
        </p:txBody>
      </p:sp>
    </p:spTree>
    <p:extLst>
      <p:ext uri="{BB962C8B-B14F-4D97-AF65-F5344CB8AC3E}">
        <p14:creationId xmlns:p14="http://schemas.microsoft.com/office/powerpoint/2010/main" val="40576222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AF9A814-4073-4767-3E34-E54096C451B0}"/>
              </a:ext>
            </a:extLst>
          </p:cNvPr>
          <p:cNvSpPr>
            <a:spLocks noGrp="1"/>
          </p:cNvSpPr>
          <p:nvPr>
            <p:ph type="dt" sz="half" idx="10"/>
          </p:nvPr>
        </p:nvSpPr>
        <p:spPr/>
        <p:txBody>
          <a:bodyPr/>
          <a:lstStyle/>
          <a:p>
            <a:fld id="{E2999060-7510-4D32-A030-9762C9C69B40}" type="datetime1">
              <a:rPr lang="en-US" smtClean="0"/>
              <a:t>8/28/2026</a:t>
            </a:fld>
            <a:endParaRPr lang="en-US"/>
          </a:p>
        </p:txBody>
      </p:sp>
      <p:sp>
        <p:nvSpPr>
          <p:cNvPr id="3" name="Footer Placeholder 2">
            <a:extLst>
              <a:ext uri="{FF2B5EF4-FFF2-40B4-BE49-F238E27FC236}">
                <a16:creationId xmlns:a16="http://schemas.microsoft.com/office/drawing/2014/main" id="{B59B986E-17C8-6A70-2F7F-4AFA8D13A96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DB7913E-CA1B-8EE5-B746-6C9E1D964BA9}"/>
              </a:ext>
            </a:extLst>
          </p:cNvPr>
          <p:cNvSpPr>
            <a:spLocks noGrp="1"/>
          </p:cNvSpPr>
          <p:nvPr>
            <p:ph type="sldNum" sz="quarter" idx="12"/>
          </p:nvPr>
        </p:nvSpPr>
        <p:spPr/>
        <p:txBody>
          <a:bodyPr/>
          <a:lstStyle/>
          <a:p>
            <a:fld id="{3D4D1F04-9218-44EC-B591-CFEA06FC172E}" type="slidenum">
              <a:rPr lang="en-US" smtClean="0"/>
              <a:t>‹#›</a:t>
            </a:fld>
            <a:endParaRPr lang="en-US"/>
          </a:p>
        </p:txBody>
      </p:sp>
    </p:spTree>
    <p:extLst>
      <p:ext uri="{BB962C8B-B14F-4D97-AF65-F5344CB8AC3E}">
        <p14:creationId xmlns:p14="http://schemas.microsoft.com/office/powerpoint/2010/main" val="8281319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08A501-6A22-51AB-06B8-D5F84C50679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9883D47-EAFA-39E2-1217-097F1D6F27D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F20F58D-44F0-1B47-6078-9196379AA6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2AD67E0-B1FA-0E63-9272-1D8E2D4F4B80}"/>
              </a:ext>
            </a:extLst>
          </p:cNvPr>
          <p:cNvSpPr>
            <a:spLocks noGrp="1"/>
          </p:cNvSpPr>
          <p:nvPr>
            <p:ph type="dt" sz="half" idx="10"/>
          </p:nvPr>
        </p:nvSpPr>
        <p:spPr/>
        <p:txBody>
          <a:bodyPr/>
          <a:lstStyle/>
          <a:p>
            <a:fld id="{2924CC39-4874-4BAC-A353-1B60109889E4}" type="datetime1">
              <a:rPr lang="en-US" smtClean="0"/>
              <a:t>8/28/2026</a:t>
            </a:fld>
            <a:endParaRPr lang="en-US"/>
          </a:p>
        </p:txBody>
      </p:sp>
      <p:sp>
        <p:nvSpPr>
          <p:cNvPr id="6" name="Footer Placeholder 5">
            <a:extLst>
              <a:ext uri="{FF2B5EF4-FFF2-40B4-BE49-F238E27FC236}">
                <a16:creationId xmlns:a16="http://schemas.microsoft.com/office/drawing/2014/main" id="{8C939361-3EA8-9A73-0EF5-DEB0A256F7F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965B17C-CEBD-4C37-A206-AE19FA84C83E}"/>
              </a:ext>
            </a:extLst>
          </p:cNvPr>
          <p:cNvSpPr>
            <a:spLocks noGrp="1"/>
          </p:cNvSpPr>
          <p:nvPr>
            <p:ph type="sldNum" sz="quarter" idx="12"/>
          </p:nvPr>
        </p:nvSpPr>
        <p:spPr/>
        <p:txBody>
          <a:bodyPr/>
          <a:lstStyle/>
          <a:p>
            <a:fld id="{3D4D1F04-9218-44EC-B591-CFEA06FC172E}" type="slidenum">
              <a:rPr lang="en-US" smtClean="0"/>
              <a:t>‹#›</a:t>
            </a:fld>
            <a:endParaRPr lang="en-US"/>
          </a:p>
        </p:txBody>
      </p:sp>
    </p:spTree>
    <p:extLst>
      <p:ext uri="{BB962C8B-B14F-4D97-AF65-F5344CB8AC3E}">
        <p14:creationId xmlns:p14="http://schemas.microsoft.com/office/powerpoint/2010/main" val="2859864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6198DE-A39B-FA0C-9DDE-1AE29EEEDE4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A141886-FDC6-6111-1E58-160FAF0145A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0169B5E-4344-E320-FC8A-D47F7A5859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E366E08-C676-C7D0-C68B-69495FDAA7A7}"/>
              </a:ext>
            </a:extLst>
          </p:cNvPr>
          <p:cNvSpPr>
            <a:spLocks noGrp="1"/>
          </p:cNvSpPr>
          <p:nvPr>
            <p:ph type="dt" sz="half" idx="10"/>
          </p:nvPr>
        </p:nvSpPr>
        <p:spPr/>
        <p:txBody>
          <a:bodyPr/>
          <a:lstStyle/>
          <a:p>
            <a:fld id="{4440AA0F-E2B8-405D-9ACF-B1A80B957EED}" type="datetime1">
              <a:rPr lang="en-US" smtClean="0"/>
              <a:t>8/28/2026</a:t>
            </a:fld>
            <a:endParaRPr lang="en-US"/>
          </a:p>
        </p:txBody>
      </p:sp>
      <p:sp>
        <p:nvSpPr>
          <p:cNvPr id="6" name="Footer Placeholder 5">
            <a:extLst>
              <a:ext uri="{FF2B5EF4-FFF2-40B4-BE49-F238E27FC236}">
                <a16:creationId xmlns:a16="http://schemas.microsoft.com/office/drawing/2014/main" id="{4E51AA5A-AF14-A7B2-38AC-AD505A7A36C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65CBDA3-BBE7-635B-8DBD-FDEEE25AE0A8}"/>
              </a:ext>
            </a:extLst>
          </p:cNvPr>
          <p:cNvSpPr>
            <a:spLocks noGrp="1"/>
          </p:cNvSpPr>
          <p:nvPr>
            <p:ph type="sldNum" sz="quarter" idx="12"/>
          </p:nvPr>
        </p:nvSpPr>
        <p:spPr/>
        <p:txBody>
          <a:bodyPr/>
          <a:lstStyle/>
          <a:p>
            <a:fld id="{3D4D1F04-9218-44EC-B591-CFEA06FC172E}" type="slidenum">
              <a:rPr lang="en-US" smtClean="0"/>
              <a:t>‹#›</a:t>
            </a:fld>
            <a:endParaRPr lang="en-US"/>
          </a:p>
        </p:txBody>
      </p:sp>
    </p:spTree>
    <p:extLst>
      <p:ext uri="{BB962C8B-B14F-4D97-AF65-F5344CB8AC3E}">
        <p14:creationId xmlns:p14="http://schemas.microsoft.com/office/powerpoint/2010/main" val="5714290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617AA8-CDAA-0CD3-CB5D-B81C08453E8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F2A4424-1100-185D-5DE1-BC305A9E7B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A27A0A-8ACE-B45D-A750-E69129721F7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483790-3D7E-49BE-88B5-77F04B400B01}" type="datetime1">
              <a:rPr lang="en-US" smtClean="0"/>
              <a:t>8/28/2026</a:t>
            </a:fld>
            <a:endParaRPr lang="en-US"/>
          </a:p>
        </p:txBody>
      </p:sp>
      <p:sp>
        <p:nvSpPr>
          <p:cNvPr id="5" name="Footer Placeholder 4">
            <a:extLst>
              <a:ext uri="{FF2B5EF4-FFF2-40B4-BE49-F238E27FC236}">
                <a16:creationId xmlns:a16="http://schemas.microsoft.com/office/drawing/2014/main" id="{231EE920-B370-7EFD-F169-ED7CFB941D8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48813E1-8D1A-05D1-CFFB-3101058F33C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4D1F04-9218-44EC-B591-CFEA06FC172E}" type="slidenum">
              <a:rPr lang="en-US" smtClean="0"/>
              <a:t>‹#›</a:t>
            </a:fld>
            <a:endParaRPr lang="en-US"/>
          </a:p>
        </p:txBody>
      </p:sp>
    </p:spTree>
    <p:extLst>
      <p:ext uri="{BB962C8B-B14F-4D97-AF65-F5344CB8AC3E}">
        <p14:creationId xmlns:p14="http://schemas.microsoft.com/office/powerpoint/2010/main" val="7855467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1.jpe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hyperlink" Target="http://www.consumerdirectva.com/" TargetMode="External"/><Relationship Id="rId7"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hyperlink" Target="https://www.consumerdirectva.com/resources/" TargetMode="External"/><Relationship Id="rId4" Type="http://schemas.openxmlformats.org/officeDocument/2006/relationships/hyperlink" Target="https://www.consumerdirectva.com/training-materials/" TargetMode="External"/></Relationships>
</file>

<file path=ppt/slides/_rels/slide12.xml.rels><?xml version="1.0" encoding="UTF-8" standalone="yes"?>
<Relationships xmlns="http://schemas.openxmlformats.org/package/2006/relationships"><Relationship Id="rId8" Type="http://schemas.openxmlformats.org/officeDocument/2006/relationships/hyperlink" Target="https://drinkmi.blogspot.com/p/order.html" TargetMode="External"/><Relationship Id="rId3" Type="http://schemas.openxmlformats.org/officeDocument/2006/relationships/hyperlink" Target="mailto:InfoCDVA@ConsumerDirectCare.com" TargetMode="External"/><Relationship Id="rId7"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1.jpeg"/><Relationship Id="rId4" Type="http://schemas.openxmlformats.org/officeDocument/2006/relationships/hyperlink" Target="http://www.consumerdirectva.com/"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1.jpeg"/></Relationships>
</file>

<file path=ppt/slides/_rels/slide3.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5.png"/><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1.jpe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hyperlink" Target="https://vimeo.com/911718657"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1.jpe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hyperlink" Target="https://vimeo.com/1009331740" TargetMode="Externa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1.jpe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hyperlink" Target="https://vimeo.com/1009331766" TargetMode="External"/><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1.jpe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1.jpe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1.jpe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mailto:InfoCDVA@ConsumerDirectCare.com" TargetMode="External"/><Relationship Id="rId5" Type="http://schemas.openxmlformats.org/officeDocument/2006/relationships/hyperlink" Target="http://www.consumerdirectva.com/" TargetMode="Externa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2CE78AF-9E0E-48BF-5AF3-62BBFC9DBC8F}"/>
              </a:ext>
            </a:extLst>
          </p:cNvPr>
          <p:cNvSpPr/>
          <p:nvPr/>
        </p:nvSpPr>
        <p:spPr>
          <a:xfrm>
            <a:off x="0" y="5237922"/>
            <a:ext cx="12192000" cy="140142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0E7CF814-B0F4-92AD-C042-52725FB19F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26480"/>
            <a:ext cx="12192000" cy="731520"/>
          </a:xfrm>
          <a:prstGeom prst="rect">
            <a:avLst/>
          </a:prstGeom>
        </p:spPr>
      </p:pic>
      <p:sp>
        <p:nvSpPr>
          <p:cNvPr id="11" name="TextBox 10">
            <a:extLst>
              <a:ext uri="{FF2B5EF4-FFF2-40B4-BE49-F238E27FC236}">
                <a16:creationId xmlns:a16="http://schemas.microsoft.com/office/drawing/2014/main" id="{1C23ED44-9E91-1118-6440-55F99CB5EAEB}"/>
              </a:ext>
            </a:extLst>
          </p:cNvPr>
          <p:cNvSpPr txBox="1"/>
          <p:nvPr/>
        </p:nvSpPr>
        <p:spPr>
          <a:xfrm>
            <a:off x="0" y="3468207"/>
            <a:ext cx="12192000" cy="35394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dirty="0">
                <a:solidFill>
                  <a:srgbClr val="10395E"/>
                </a:solidFill>
                <a:latin typeface="Franklin Gothic Demi Cond" panose="020B0706030402020204" pitchFamily="34" charset="0"/>
              </a:rPr>
              <a:t>Electronic Visit Verification (EVV) and How to Use it</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0" dirty="0">
              <a:solidFill>
                <a:srgbClr val="10395E"/>
              </a:solidFill>
              <a:latin typeface="Franklin Gothic Demi Cond" panose="020B0706030402020204" pitchFamily="34" charset="0"/>
            </a:endParaRPr>
          </a:p>
        </p:txBody>
      </p:sp>
      <p:pic>
        <p:nvPicPr>
          <p:cNvPr id="12" name="Picture 11">
            <a:extLst>
              <a:ext uri="{FF2B5EF4-FFF2-40B4-BE49-F238E27FC236}">
                <a16:creationId xmlns:a16="http://schemas.microsoft.com/office/drawing/2014/main" id="{9CDA071A-51E1-F894-7221-6D6B20D2D22A}"/>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0" y="218658"/>
            <a:ext cx="12192000" cy="2804160"/>
          </a:xfrm>
          <a:prstGeom prst="rect">
            <a:avLst/>
          </a:prstGeom>
        </p:spPr>
      </p:pic>
      <p:sp>
        <p:nvSpPr>
          <p:cNvPr id="13" name="Rectangle 12">
            <a:extLst>
              <a:ext uri="{FF2B5EF4-FFF2-40B4-BE49-F238E27FC236}">
                <a16:creationId xmlns:a16="http://schemas.microsoft.com/office/drawing/2014/main" id="{1CE22F7C-52C6-4614-705A-0FE8DFFDDC06}"/>
              </a:ext>
            </a:extLst>
          </p:cNvPr>
          <p:cNvSpPr/>
          <p:nvPr/>
        </p:nvSpPr>
        <p:spPr>
          <a:xfrm>
            <a:off x="0" y="0"/>
            <a:ext cx="12192000" cy="151971"/>
          </a:xfrm>
          <a:prstGeom prst="rect">
            <a:avLst/>
          </a:prstGeom>
          <a:solidFill>
            <a:srgbClr val="009A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13">
            <a:extLst>
              <a:ext uri="{FF2B5EF4-FFF2-40B4-BE49-F238E27FC236}">
                <a16:creationId xmlns:a16="http://schemas.microsoft.com/office/drawing/2014/main" id="{640CA1FA-D340-1A52-FC50-060B8A8FCD60}"/>
              </a:ext>
            </a:extLst>
          </p:cNvPr>
          <p:cNvSpPr>
            <a:spLocks noGrp="1"/>
          </p:cNvSpPr>
          <p:nvPr>
            <p:ph type="sldNum" sz="quarter" idx="12"/>
          </p:nvPr>
        </p:nvSpPr>
        <p:spPr/>
        <p:txBody>
          <a:bodyPr/>
          <a:lstStyle/>
          <a:p>
            <a:fld id="{3D4D1F04-9218-44EC-B591-CFEA06FC172E}" type="slidenum">
              <a:rPr lang="en-US" smtClean="0"/>
              <a:t>1</a:t>
            </a:fld>
            <a:endParaRPr lang="en-US"/>
          </a:p>
        </p:txBody>
      </p:sp>
      <p:pic>
        <p:nvPicPr>
          <p:cNvPr id="5" name="Picture 4">
            <a:extLst>
              <a:ext uri="{FF2B5EF4-FFF2-40B4-BE49-F238E27FC236}">
                <a16:creationId xmlns:a16="http://schemas.microsoft.com/office/drawing/2014/main" id="{4752B03D-5B85-5EF2-3C6A-411D6912C5F3}"/>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959959" y="6343716"/>
            <a:ext cx="1507342" cy="472517"/>
          </a:xfrm>
          <a:prstGeom prst="rect">
            <a:avLst/>
          </a:prstGeom>
        </p:spPr>
      </p:pic>
    </p:spTree>
    <p:extLst>
      <p:ext uri="{BB962C8B-B14F-4D97-AF65-F5344CB8AC3E}">
        <p14:creationId xmlns:p14="http://schemas.microsoft.com/office/powerpoint/2010/main" val="1438315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4AA2652-C719-EF48-924B-352F7F3258FF}"/>
              </a:ext>
            </a:extLst>
          </p:cNvPr>
          <p:cNvSpPr>
            <a:spLocks noGrp="1"/>
          </p:cNvSpPr>
          <p:nvPr>
            <p:ph type="title"/>
          </p:nvPr>
        </p:nvSpPr>
        <p:spPr>
          <a:xfrm>
            <a:off x="274320" y="50800"/>
            <a:ext cx="10515600" cy="1325563"/>
          </a:xfrm>
        </p:spPr>
        <p:txBody>
          <a:bodyPr/>
          <a:lstStyle/>
          <a:p>
            <a:r>
              <a:rPr lang="en-US" dirty="0">
                <a:solidFill>
                  <a:srgbClr val="10395E"/>
                </a:solidFill>
                <a:latin typeface="Franklin Gothic Heavy" panose="020B0903020102020204" pitchFamily="34" charset="0"/>
              </a:rPr>
              <a:t>Setting Up </a:t>
            </a:r>
            <a:r>
              <a:rPr lang="en-US" dirty="0">
                <a:solidFill>
                  <a:srgbClr val="10395E"/>
                </a:solidFill>
                <a:latin typeface="Franklin Gothic Book" panose="020B0503020102020204" pitchFamily="34" charset="0"/>
              </a:rPr>
              <a:t>Your IVR Pin</a:t>
            </a:r>
            <a:br>
              <a:rPr lang="en-US" dirty="0">
                <a:solidFill>
                  <a:srgbClr val="10395E"/>
                </a:solidFill>
                <a:latin typeface="Franklin Gothic Heavy" panose="020B0903020102020204" pitchFamily="34" charset="0"/>
              </a:rPr>
            </a:br>
            <a:endParaRPr lang="en-US" dirty="0"/>
          </a:p>
        </p:txBody>
      </p:sp>
      <p:pic>
        <p:nvPicPr>
          <p:cNvPr id="9" name="Content Placeholder 8">
            <a:extLst>
              <a:ext uri="{FF2B5EF4-FFF2-40B4-BE49-F238E27FC236}">
                <a16:creationId xmlns:a16="http://schemas.microsoft.com/office/drawing/2014/main" id="{8600F054-356D-CC4A-EB7C-DB6C867E8ADE}"/>
              </a:ext>
            </a:extLst>
          </p:cNvPr>
          <p:cNvPicPr>
            <a:picLocks noGrp="1" noChangeAspect="1"/>
          </p:cNvPicPr>
          <p:nvPr>
            <p:ph sz="half" idx="1"/>
          </p:nvPr>
        </p:nvPicPr>
        <p:blipFill>
          <a:blip r:embed="rId3"/>
          <a:stretch>
            <a:fillRect/>
          </a:stretch>
        </p:blipFill>
        <p:spPr>
          <a:xfrm>
            <a:off x="274320" y="836705"/>
            <a:ext cx="4714240" cy="5184589"/>
          </a:xfrm>
          <a:prstGeom prst="rect">
            <a:avLst/>
          </a:prstGeom>
        </p:spPr>
      </p:pic>
      <p:sp>
        <p:nvSpPr>
          <p:cNvPr id="7" name="Content Placeholder 6">
            <a:extLst>
              <a:ext uri="{FF2B5EF4-FFF2-40B4-BE49-F238E27FC236}">
                <a16:creationId xmlns:a16="http://schemas.microsoft.com/office/drawing/2014/main" id="{BF2DBC95-602A-A8E7-DFDB-D782E3C8250D}"/>
              </a:ext>
            </a:extLst>
          </p:cNvPr>
          <p:cNvSpPr>
            <a:spLocks noGrp="1"/>
          </p:cNvSpPr>
          <p:nvPr>
            <p:ph sz="half" idx="2"/>
          </p:nvPr>
        </p:nvSpPr>
        <p:spPr/>
        <p:txBody>
          <a:bodyPr/>
          <a:lstStyle/>
          <a:p>
            <a:endParaRPr lang="en-US"/>
          </a:p>
        </p:txBody>
      </p:sp>
      <p:sp>
        <p:nvSpPr>
          <p:cNvPr id="4" name="Slide Number Placeholder 3">
            <a:extLst>
              <a:ext uri="{FF2B5EF4-FFF2-40B4-BE49-F238E27FC236}">
                <a16:creationId xmlns:a16="http://schemas.microsoft.com/office/drawing/2014/main" id="{0FCDA42C-9B9E-9AD2-2520-C6ED084D5135}"/>
              </a:ext>
            </a:extLst>
          </p:cNvPr>
          <p:cNvSpPr>
            <a:spLocks noGrp="1"/>
          </p:cNvSpPr>
          <p:nvPr>
            <p:ph type="sldNum" sz="quarter" idx="12"/>
          </p:nvPr>
        </p:nvSpPr>
        <p:spPr/>
        <p:txBody>
          <a:bodyPr/>
          <a:lstStyle/>
          <a:p>
            <a:fld id="{3D4D1F04-9218-44EC-B591-CFEA06FC172E}" type="slidenum">
              <a:rPr lang="en-US" smtClean="0"/>
              <a:t>10</a:t>
            </a:fld>
            <a:endParaRPr lang="en-US"/>
          </a:p>
        </p:txBody>
      </p:sp>
      <p:pic>
        <p:nvPicPr>
          <p:cNvPr id="11" name="Picture 10">
            <a:extLst>
              <a:ext uri="{FF2B5EF4-FFF2-40B4-BE49-F238E27FC236}">
                <a16:creationId xmlns:a16="http://schemas.microsoft.com/office/drawing/2014/main" id="{5158531D-D2E4-702A-9206-B9A991F33A04}"/>
              </a:ext>
            </a:extLst>
          </p:cNvPr>
          <p:cNvPicPr>
            <a:picLocks noChangeAspect="1"/>
          </p:cNvPicPr>
          <p:nvPr/>
        </p:nvPicPr>
        <p:blipFill>
          <a:blip r:embed="rId4"/>
          <a:stretch>
            <a:fillRect/>
          </a:stretch>
        </p:blipFill>
        <p:spPr>
          <a:xfrm>
            <a:off x="5745756" y="785170"/>
            <a:ext cx="6034487" cy="5414777"/>
          </a:xfrm>
          <a:prstGeom prst="rect">
            <a:avLst/>
          </a:prstGeom>
        </p:spPr>
      </p:pic>
      <p:pic>
        <p:nvPicPr>
          <p:cNvPr id="12" name="Picture 11">
            <a:extLst>
              <a:ext uri="{FF2B5EF4-FFF2-40B4-BE49-F238E27FC236}">
                <a16:creationId xmlns:a16="http://schemas.microsoft.com/office/drawing/2014/main" id="{16B0DFB9-C223-5ED5-8FD3-88FA9A8CAE1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6146358"/>
            <a:ext cx="12192000" cy="731520"/>
          </a:xfrm>
          <a:prstGeom prst="rect">
            <a:avLst/>
          </a:prstGeom>
        </p:spPr>
      </p:pic>
      <p:pic>
        <p:nvPicPr>
          <p:cNvPr id="13" name="Picture 12">
            <a:extLst>
              <a:ext uri="{FF2B5EF4-FFF2-40B4-BE49-F238E27FC236}">
                <a16:creationId xmlns:a16="http://schemas.microsoft.com/office/drawing/2014/main" id="{3A3289C3-CF0E-D943-039E-FA70946761CB}"/>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4916624" y="6334682"/>
            <a:ext cx="1507342" cy="472517"/>
          </a:xfrm>
          <a:prstGeom prst="rect">
            <a:avLst/>
          </a:prstGeom>
        </p:spPr>
      </p:pic>
    </p:spTree>
    <p:extLst>
      <p:ext uri="{BB962C8B-B14F-4D97-AF65-F5344CB8AC3E}">
        <p14:creationId xmlns:p14="http://schemas.microsoft.com/office/powerpoint/2010/main" val="17014808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8F5888A-1437-A278-5FAE-0900341C1619}"/>
              </a:ext>
            </a:extLst>
          </p:cNvPr>
          <p:cNvSpPr/>
          <p:nvPr/>
        </p:nvSpPr>
        <p:spPr>
          <a:xfrm>
            <a:off x="333081" y="857414"/>
            <a:ext cx="10320492" cy="1200329"/>
          </a:xfrm>
          <a:prstGeom prst="rect">
            <a:avLst/>
          </a:prstGeom>
        </p:spPr>
        <p:txBody>
          <a:bodyPr wrap="square">
            <a:spAutoFit/>
          </a:bodyPr>
          <a:lstStyle/>
          <a:p>
            <a:pPr lvl="0"/>
            <a:r>
              <a:rPr lang="en-US" sz="3600" spc="300" dirty="0">
                <a:solidFill>
                  <a:srgbClr val="10395E"/>
                </a:solidFill>
                <a:latin typeface="Franklin Gothic Book" panose="020B0503020102020204" pitchFamily="34" charset="0"/>
              </a:rPr>
              <a:t>EVV</a:t>
            </a:r>
            <a:r>
              <a:rPr lang="en-US" sz="3600" dirty="0">
                <a:solidFill>
                  <a:srgbClr val="10395E"/>
                </a:solidFill>
                <a:latin typeface="Franklin Gothic Book" panose="020B0503020102020204" pitchFamily="34" charset="0"/>
              </a:rPr>
              <a:t> resources and other helpful materials can be found on our website:</a:t>
            </a:r>
          </a:p>
        </p:txBody>
      </p:sp>
      <p:sp>
        <p:nvSpPr>
          <p:cNvPr id="9" name="Rectangle 8">
            <a:extLst>
              <a:ext uri="{FF2B5EF4-FFF2-40B4-BE49-F238E27FC236}">
                <a16:creationId xmlns:a16="http://schemas.microsoft.com/office/drawing/2014/main" id="{90D62DA1-7C5E-0F8A-A31B-701EE7C26F40}"/>
              </a:ext>
            </a:extLst>
          </p:cNvPr>
          <p:cNvSpPr/>
          <p:nvPr/>
        </p:nvSpPr>
        <p:spPr>
          <a:xfrm>
            <a:off x="0" y="2506742"/>
            <a:ext cx="12191999" cy="1990288"/>
          </a:xfrm>
          <a:prstGeom prst="rect">
            <a:avLst/>
          </a:prstGeom>
        </p:spPr>
        <p:txBody>
          <a:bodyPr wrap="square">
            <a:spAutoFit/>
          </a:bodyPr>
          <a:lstStyle/>
          <a:p>
            <a:pPr marR="0" lvl="0" algn="ctr" defTabSz="914400" eaLnBrk="1" fontAlgn="auto" latinLnBrk="0" hangingPunct="1">
              <a:lnSpc>
                <a:spcPts val="3000"/>
              </a:lnSpc>
              <a:spcBef>
                <a:spcPts val="600"/>
              </a:spcBef>
              <a:spcAft>
                <a:spcPts val="0"/>
              </a:spcAft>
              <a:buClr>
                <a:srgbClr val="10395E"/>
              </a:buClr>
              <a:buSzPct val="60000"/>
              <a:tabLst/>
              <a:defRPr/>
            </a:pPr>
            <a:r>
              <a:rPr lang="en-US" sz="4000" kern="0" dirty="0">
                <a:solidFill>
                  <a:srgbClr val="10395E"/>
                </a:solidFill>
                <a:latin typeface="Franklin Gothic Book" panose="020B0503020102020204" pitchFamily="34" charset="0"/>
                <a:hlinkClick r:id="rId3"/>
              </a:rPr>
              <a:t>www.ConsumerDirectVA.com</a:t>
            </a:r>
            <a:endParaRPr lang="en-US" sz="4000" kern="0" dirty="0">
              <a:solidFill>
                <a:srgbClr val="10395E"/>
              </a:solidFill>
              <a:latin typeface="Franklin Gothic Book" panose="020B0503020102020204" pitchFamily="34" charset="0"/>
            </a:endParaRPr>
          </a:p>
          <a:p>
            <a:pPr marR="0" lvl="0" algn="ctr" defTabSz="914400" eaLnBrk="1" fontAlgn="auto" latinLnBrk="0" hangingPunct="1">
              <a:lnSpc>
                <a:spcPts val="3000"/>
              </a:lnSpc>
              <a:spcBef>
                <a:spcPts val="600"/>
              </a:spcBef>
              <a:spcAft>
                <a:spcPts val="0"/>
              </a:spcAft>
              <a:buClr>
                <a:srgbClr val="10395E"/>
              </a:buClr>
              <a:buSzPct val="60000"/>
              <a:tabLst/>
              <a:defRPr/>
            </a:pPr>
            <a:endParaRPr lang="en-US" sz="4000" kern="0" dirty="0">
              <a:solidFill>
                <a:srgbClr val="10395E"/>
              </a:solidFill>
              <a:latin typeface="Franklin Gothic Book" panose="020B0503020102020204" pitchFamily="34" charset="0"/>
            </a:endParaRPr>
          </a:p>
          <a:p>
            <a:pPr lvl="2" indent="-457200">
              <a:lnSpc>
                <a:spcPts val="3500"/>
              </a:lnSpc>
              <a:spcBef>
                <a:spcPts val="600"/>
              </a:spcBef>
              <a:buClr>
                <a:srgbClr val="10395E"/>
              </a:buClr>
              <a:buSzPct val="60000"/>
              <a:buFont typeface="Wingdings" panose="05000000000000000000" pitchFamily="2" charset="2"/>
              <a:buChar char="v"/>
              <a:defRPr/>
            </a:pPr>
            <a:r>
              <a:rPr lang="en-US" sz="3200" dirty="0">
                <a:solidFill>
                  <a:srgbClr val="002060"/>
                </a:solidFill>
                <a:latin typeface="Franklin Gothic Book" panose="020B0503020102020204" pitchFamily="34" charset="0"/>
                <a:hlinkClick r:id="rId4">
                  <a:extLst>
                    <a:ext uri="{A12FA001-AC4F-418D-AE19-62706E023703}">
                      <ahyp:hlinkClr xmlns:ahyp="http://schemas.microsoft.com/office/drawing/2018/hyperlinkcolor" val="tx"/>
                    </a:ext>
                  </a:extLst>
                </a:hlinkClick>
              </a:rPr>
              <a:t>Training materials, videos, and instructions </a:t>
            </a:r>
            <a:endParaRPr lang="en-US" sz="3200" dirty="0">
              <a:solidFill>
                <a:srgbClr val="002060"/>
              </a:solidFill>
              <a:latin typeface="Franklin Gothic Book" panose="020B0503020102020204" pitchFamily="34" charset="0"/>
            </a:endParaRPr>
          </a:p>
          <a:p>
            <a:pPr lvl="2" indent="-457200">
              <a:lnSpc>
                <a:spcPts val="3500"/>
              </a:lnSpc>
              <a:spcBef>
                <a:spcPts val="600"/>
              </a:spcBef>
              <a:buClr>
                <a:srgbClr val="10395E"/>
              </a:buClr>
              <a:buSzPct val="60000"/>
              <a:buFont typeface="Wingdings" panose="05000000000000000000" pitchFamily="2" charset="2"/>
              <a:buChar char="v"/>
              <a:defRPr/>
            </a:pPr>
            <a:r>
              <a:rPr lang="en-US" sz="3200" dirty="0">
                <a:solidFill>
                  <a:srgbClr val="002060"/>
                </a:solidFill>
                <a:latin typeface="Franklin Gothic Book" panose="020B0503020102020204" pitchFamily="34" charset="0"/>
                <a:hlinkClick r:id="rId5">
                  <a:extLst>
                    <a:ext uri="{A12FA001-AC4F-418D-AE19-62706E023703}">
                      <ahyp:hlinkClr xmlns:ahyp="http://schemas.microsoft.com/office/drawing/2018/hyperlinkcolor" val="tx"/>
                    </a:ext>
                  </a:extLst>
                </a:hlinkClick>
              </a:rPr>
              <a:t>Resources, FAQs, News, 2026 Payroll Calendar </a:t>
            </a:r>
            <a:endParaRPr lang="en-US" sz="3200" dirty="0">
              <a:solidFill>
                <a:srgbClr val="002060"/>
              </a:solidFill>
              <a:latin typeface="Franklin Gothic Book" panose="020B0503020102020204" pitchFamily="34" charset="0"/>
            </a:endParaRPr>
          </a:p>
        </p:txBody>
      </p:sp>
      <p:pic>
        <p:nvPicPr>
          <p:cNvPr id="4" name="Picture 3">
            <a:extLst>
              <a:ext uri="{FF2B5EF4-FFF2-40B4-BE49-F238E27FC236}">
                <a16:creationId xmlns:a16="http://schemas.microsoft.com/office/drawing/2014/main" id="{773DC75A-4C91-7279-C6F8-E11C5C1179A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6146358"/>
            <a:ext cx="12192000" cy="731520"/>
          </a:xfrm>
          <a:prstGeom prst="rect">
            <a:avLst/>
          </a:prstGeom>
        </p:spPr>
      </p:pic>
      <p:sp>
        <p:nvSpPr>
          <p:cNvPr id="6" name="Slide Number Placeholder 8">
            <a:extLst>
              <a:ext uri="{FF2B5EF4-FFF2-40B4-BE49-F238E27FC236}">
                <a16:creationId xmlns:a16="http://schemas.microsoft.com/office/drawing/2014/main" id="{94914CAB-CDCA-C251-0491-6CE265306895}"/>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D1F04-9218-44EC-B591-CFEA06FC172E}" type="slidenum">
              <a:rPr lang="en-US" smtClean="0"/>
              <a:pPr/>
              <a:t>11</a:t>
            </a:fld>
            <a:endParaRPr lang="en-US" dirty="0"/>
          </a:p>
        </p:txBody>
      </p:sp>
      <p:pic>
        <p:nvPicPr>
          <p:cNvPr id="7" name="Picture 6">
            <a:extLst>
              <a:ext uri="{FF2B5EF4-FFF2-40B4-BE49-F238E27FC236}">
                <a16:creationId xmlns:a16="http://schemas.microsoft.com/office/drawing/2014/main" id="{9EBC37DF-9929-F919-3FA6-19A28780CB78}"/>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5333184" y="6322531"/>
            <a:ext cx="1507342" cy="472517"/>
          </a:xfrm>
          <a:prstGeom prst="rect">
            <a:avLst/>
          </a:prstGeom>
        </p:spPr>
      </p:pic>
      <p:sp>
        <p:nvSpPr>
          <p:cNvPr id="8" name="Rectangle 7">
            <a:extLst>
              <a:ext uri="{FF2B5EF4-FFF2-40B4-BE49-F238E27FC236}">
                <a16:creationId xmlns:a16="http://schemas.microsoft.com/office/drawing/2014/main" id="{E77ED082-C0FE-E09B-26A8-B98389E8C804}"/>
              </a:ext>
            </a:extLst>
          </p:cNvPr>
          <p:cNvSpPr/>
          <p:nvPr/>
        </p:nvSpPr>
        <p:spPr>
          <a:xfrm>
            <a:off x="333080" y="146009"/>
            <a:ext cx="11738082" cy="769441"/>
          </a:xfrm>
          <a:prstGeom prst="rect">
            <a:avLst/>
          </a:prstGeom>
        </p:spPr>
        <p:txBody>
          <a:bodyPr wrap="square">
            <a:spAutoFit/>
          </a:bodyPr>
          <a:lstStyle/>
          <a:p>
            <a:pPr lvl="0"/>
            <a:r>
              <a:rPr lang="en-US" sz="4400" dirty="0">
                <a:solidFill>
                  <a:srgbClr val="10395E"/>
                </a:solidFill>
                <a:latin typeface="Franklin Gothic Heavy" panose="020B0903020102020204" pitchFamily="34" charset="0"/>
              </a:rPr>
              <a:t>Resources</a:t>
            </a:r>
          </a:p>
        </p:txBody>
      </p:sp>
    </p:spTree>
    <p:extLst>
      <p:ext uri="{BB962C8B-B14F-4D97-AF65-F5344CB8AC3E}">
        <p14:creationId xmlns:p14="http://schemas.microsoft.com/office/powerpoint/2010/main" val="24906499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54660D3-F6A3-CCA8-353D-E0DD03D2FAC9}"/>
              </a:ext>
            </a:extLst>
          </p:cNvPr>
          <p:cNvSpPr>
            <a:spLocks noGrp="1"/>
          </p:cNvSpPr>
          <p:nvPr>
            <p:ph type="title"/>
          </p:nvPr>
        </p:nvSpPr>
        <p:spPr>
          <a:xfrm>
            <a:off x="838200" y="365125"/>
            <a:ext cx="10515600" cy="872849"/>
          </a:xfrm>
        </p:spPr>
        <p:txBody>
          <a:bodyPr>
            <a:normAutofit fontScale="90000"/>
          </a:bodyPr>
          <a:lstStyle/>
          <a:p>
            <a:r>
              <a:rPr lang="en-US">
                <a:solidFill>
                  <a:srgbClr val="10395E"/>
                </a:solidFill>
                <a:latin typeface="Franklin Gothic Heavy" panose="020B0903020102020204" pitchFamily="34" charset="0"/>
              </a:rPr>
              <a:t>Contact </a:t>
            </a:r>
            <a:r>
              <a:rPr lang="en-US">
                <a:solidFill>
                  <a:srgbClr val="10395E"/>
                </a:solidFill>
                <a:latin typeface="Franklin Gothic Book" panose="020B0503020102020204" pitchFamily="34" charset="0"/>
              </a:rPr>
              <a:t>Information</a:t>
            </a:r>
            <a:br>
              <a:rPr lang="en-US">
                <a:solidFill>
                  <a:srgbClr val="10395E"/>
                </a:solidFill>
                <a:latin typeface="Franklin Gothic Heavy" panose="020B0903020102020204" pitchFamily="34" charset="0"/>
              </a:rPr>
            </a:br>
            <a:endParaRPr lang="en-US"/>
          </a:p>
        </p:txBody>
      </p:sp>
      <p:sp>
        <p:nvSpPr>
          <p:cNvPr id="9" name="Content Placeholder 8">
            <a:extLst>
              <a:ext uri="{FF2B5EF4-FFF2-40B4-BE49-F238E27FC236}">
                <a16:creationId xmlns:a16="http://schemas.microsoft.com/office/drawing/2014/main" id="{DC46CB60-8EFA-F37E-0D70-F558B9CB71DB}"/>
              </a:ext>
            </a:extLst>
          </p:cNvPr>
          <p:cNvSpPr>
            <a:spLocks noGrp="1"/>
          </p:cNvSpPr>
          <p:nvPr>
            <p:ph sz="half" idx="1"/>
          </p:nvPr>
        </p:nvSpPr>
        <p:spPr>
          <a:xfrm>
            <a:off x="364643" y="1414147"/>
            <a:ext cx="6111240" cy="4732211"/>
          </a:xfrm>
        </p:spPr>
        <p:txBody>
          <a:bodyPr>
            <a:normAutofit fontScale="92500" lnSpcReduction="10000"/>
          </a:bodyPr>
          <a:lstStyle/>
          <a:p>
            <a:pPr marL="400050" marR="0" lvl="0" indent="-342900" fontAlgn="auto">
              <a:spcBef>
                <a:spcPts val="600"/>
              </a:spcBef>
              <a:spcAft>
                <a:spcPts val="0"/>
              </a:spcAft>
              <a:buClr>
                <a:srgbClr val="10395E"/>
              </a:buClr>
              <a:buSzPct val="70000"/>
              <a:buFont typeface="Wingdings" panose="05000000000000000000" pitchFamily="2" charset="2"/>
              <a:buChar char="v"/>
              <a:tabLst/>
              <a:defRPr/>
            </a:pPr>
            <a:r>
              <a:rPr lang="en-US">
                <a:latin typeface="Franklin Gothic Book" panose="020B0503020102020204" pitchFamily="34" charset="0"/>
              </a:rPr>
              <a:t>Email: </a:t>
            </a:r>
            <a:r>
              <a:rPr lang="en-US">
                <a:latin typeface="Franklin Gothic Book" panose="020B0503020102020204" pitchFamily="34" charset="0"/>
                <a:hlinkClick r:id="rId3"/>
              </a:rPr>
              <a:t>InfoCDVA@ConsumerDirectCare.com</a:t>
            </a:r>
            <a:endParaRPr lang="en-US">
              <a:latin typeface="Franklin Gothic Book" panose="020B0503020102020204" pitchFamily="34" charset="0"/>
            </a:endParaRPr>
          </a:p>
          <a:p>
            <a:pPr marL="57150" marR="0" lvl="0" indent="0" fontAlgn="auto">
              <a:spcBef>
                <a:spcPts val="600"/>
              </a:spcBef>
              <a:spcAft>
                <a:spcPts val="0"/>
              </a:spcAft>
              <a:buClr>
                <a:srgbClr val="10395E"/>
              </a:buClr>
              <a:buSzPct val="70000"/>
              <a:buNone/>
              <a:tabLst/>
              <a:defRPr/>
            </a:pPr>
            <a:endParaRPr lang="en-US">
              <a:latin typeface="Franklin Gothic Book" panose="020B0503020102020204" pitchFamily="34" charset="0"/>
            </a:endParaRPr>
          </a:p>
          <a:p>
            <a:pPr marL="400050" marR="0" lvl="0" indent="-342900" fontAlgn="auto">
              <a:spcBef>
                <a:spcPts val="600"/>
              </a:spcBef>
              <a:spcAft>
                <a:spcPts val="0"/>
              </a:spcAft>
              <a:buClr>
                <a:srgbClr val="10395E"/>
              </a:buClr>
              <a:buSzPct val="70000"/>
              <a:buFont typeface="Wingdings" panose="05000000000000000000" pitchFamily="2" charset="2"/>
              <a:buChar char="v"/>
              <a:tabLst/>
              <a:defRPr/>
            </a:pPr>
            <a:r>
              <a:rPr lang="en-US">
                <a:latin typeface="Franklin Gothic Book" panose="020B0503020102020204" pitchFamily="34" charset="0"/>
              </a:rPr>
              <a:t>Website: </a:t>
            </a:r>
            <a:r>
              <a:rPr lang="en-US">
                <a:latin typeface="Franklin Gothic Book" panose="020B0503020102020204" pitchFamily="34" charset="0"/>
                <a:hlinkClick r:id="rId4"/>
              </a:rPr>
              <a:t>www.ConsumerDirectVA.com</a:t>
            </a:r>
            <a:endParaRPr lang="en-US">
              <a:latin typeface="Franklin Gothic Book" panose="020B0503020102020204" pitchFamily="34" charset="0"/>
            </a:endParaRPr>
          </a:p>
          <a:p>
            <a:pPr marL="57150" marR="0" lvl="0" indent="0" fontAlgn="auto">
              <a:spcBef>
                <a:spcPts val="600"/>
              </a:spcBef>
              <a:spcAft>
                <a:spcPts val="0"/>
              </a:spcAft>
              <a:buClr>
                <a:srgbClr val="10395E"/>
              </a:buClr>
              <a:buSzPct val="70000"/>
              <a:buNone/>
              <a:tabLst/>
              <a:defRPr/>
            </a:pPr>
            <a:endParaRPr lang="en-US">
              <a:latin typeface="Franklin Gothic Book" panose="020B0503020102020204" pitchFamily="34" charset="0"/>
            </a:endParaRPr>
          </a:p>
          <a:p>
            <a:pPr marL="400050" indent="-342900">
              <a:spcBef>
                <a:spcPts val="600"/>
              </a:spcBef>
              <a:buClr>
                <a:srgbClr val="10395E"/>
              </a:buClr>
              <a:buSzPct val="70000"/>
              <a:buFont typeface="Wingdings" panose="05000000000000000000" pitchFamily="2" charset="2"/>
              <a:buChar char="v"/>
              <a:defRPr/>
            </a:pPr>
            <a:r>
              <a:rPr lang="en-US">
                <a:latin typeface="Franklin Gothic Book" panose="020B0503020102020204" pitchFamily="34" charset="0"/>
              </a:rPr>
              <a:t>Call Center Hours: Monday-Friday 8am-6pm and Saturday 9am-1pm</a:t>
            </a:r>
          </a:p>
          <a:p>
            <a:pPr marL="400050" indent="-342900">
              <a:spcBef>
                <a:spcPts val="600"/>
              </a:spcBef>
              <a:buClr>
                <a:srgbClr val="10395E"/>
              </a:buClr>
              <a:buSzPct val="70000"/>
              <a:buFont typeface="Wingdings" panose="05000000000000000000" pitchFamily="2" charset="2"/>
              <a:buChar char="v"/>
              <a:defRPr/>
            </a:pPr>
            <a:endParaRPr lang="en-US">
              <a:latin typeface="Franklin Gothic Book" panose="020B0503020102020204" pitchFamily="34" charset="0"/>
            </a:endParaRPr>
          </a:p>
          <a:p>
            <a:pPr marL="400050" indent="-342900">
              <a:spcBef>
                <a:spcPts val="600"/>
              </a:spcBef>
              <a:buClr>
                <a:srgbClr val="10395E"/>
              </a:buClr>
              <a:buSzPct val="70000"/>
              <a:buFont typeface="Wingdings" panose="05000000000000000000" pitchFamily="2" charset="2"/>
              <a:buChar char="v"/>
              <a:defRPr/>
            </a:pPr>
            <a:r>
              <a:rPr lang="en-US">
                <a:latin typeface="Franklin Gothic Book" panose="020B0503020102020204" pitchFamily="34" charset="0"/>
              </a:rPr>
              <a:t>EVV/IVR: 877.532.8537 (English), 855.581.0509 (Spanish)</a:t>
            </a:r>
          </a:p>
          <a:p>
            <a:pPr marL="400050" indent="-342900">
              <a:spcBef>
                <a:spcPts val="600"/>
              </a:spcBef>
              <a:buClr>
                <a:srgbClr val="10395E"/>
              </a:buClr>
              <a:buSzPct val="70000"/>
              <a:buFont typeface="Wingdings" panose="05000000000000000000" pitchFamily="2" charset="2"/>
              <a:buChar char="v"/>
              <a:defRPr/>
            </a:pPr>
            <a:endParaRPr lang="en-US">
              <a:latin typeface="Franklin Gothic Book" panose="020B0503020102020204" pitchFamily="34" charset="0"/>
            </a:endParaRPr>
          </a:p>
          <a:p>
            <a:pPr marL="400050" marR="0" lvl="0" indent="-342900" fontAlgn="auto">
              <a:spcBef>
                <a:spcPts val="600"/>
              </a:spcBef>
              <a:spcAft>
                <a:spcPts val="0"/>
              </a:spcAft>
              <a:buClr>
                <a:srgbClr val="10395E"/>
              </a:buClr>
              <a:buSzPct val="70000"/>
              <a:buFont typeface="Wingdings" panose="05000000000000000000" pitchFamily="2" charset="2"/>
              <a:buChar char="v"/>
              <a:tabLst/>
              <a:defRPr/>
            </a:pPr>
            <a:r>
              <a:rPr lang="en-US">
                <a:latin typeface="Franklin Gothic Book" panose="020B0503020102020204" pitchFamily="34" charset="0"/>
              </a:rPr>
              <a:t>Fax: 877.747.7764</a:t>
            </a:r>
          </a:p>
          <a:p>
            <a:pPr marL="400050" marR="0" lvl="0" indent="-342900" fontAlgn="auto">
              <a:spcBef>
                <a:spcPts val="600"/>
              </a:spcBef>
              <a:spcAft>
                <a:spcPts val="0"/>
              </a:spcAft>
              <a:buClr>
                <a:srgbClr val="10395E"/>
              </a:buClr>
              <a:buSzPct val="70000"/>
              <a:buFont typeface="Wingdings" panose="05000000000000000000" pitchFamily="2" charset="2"/>
              <a:buChar char="v"/>
              <a:tabLst/>
              <a:defRPr/>
            </a:pPr>
            <a:endParaRPr lang="en-US">
              <a:latin typeface="Franklin Gothic Book" panose="020B0503020102020204" pitchFamily="34" charset="0"/>
            </a:endParaRPr>
          </a:p>
          <a:p>
            <a:pPr marL="400050" marR="0" lvl="0" indent="-342900" fontAlgn="auto">
              <a:spcBef>
                <a:spcPts val="600"/>
              </a:spcBef>
              <a:spcAft>
                <a:spcPts val="0"/>
              </a:spcAft>
              <a:buClr>
                <a:srgbClr val="10395E"/>
              </a:buClr>
              <a:buSzPct val="70000"/>
              <a:buFont typeface="Wingdings" panose="05000000000000000000" pitchFamily="2" charset="2"/>
              <a:buChar char="v"/>
              <a:tabLst/>
              <a:defRPr/>
            </a:pPr>
            <a:endParaRPr lang="en-US">
              <a:latin typeface="Franklin Gothic Book" panose="020B0503020102020204" pitchFamily="34" charset="0"/>
            </a:endParaRPr>
          </a:p>
          <a:p>
            <a:endParaRPr lang="en-US"/>
          </a:p>
        </p:txBody>
      </p:sp>
      <p:sp>
        <p:nvSpPr>
          <p:cNvPr id="10" name="Content Placeholder 9">
            <a:extLst>
              <a:ext uri="{FF2B5EF4-FFF2-40B4-BE49-F238E27FC236}">
                <a16:creationId xmlns:a16="http://schemas.microsoft.com/office/drawing/2014/main" id="{88222804-EE85-FF14-5B59-245F4BB40293}"/>
              </a:ext>
            </a:extLst>
          </p:cNvPr>
          <p:cNvSpPr>
            <a:spLocks noGrp="1"/>
          </p:cNvSpPr>
          <p:nvPr>
            <p:ph sz="half" idx="2"/>
          </p:nvPr>
        </p:nvSpPr>
        <p:spPr>
          <a:xfrm>
            <a:off x="6345936" y="1968122"/>
            <a:ext cx="5181600" cy="4832795"/>
          </a:xfrm>
        </p:spPr>
        <p:txBody>
          <a:bodyPr>
            <a:normAutofit fontScale="92500" lnSpcReduction="10000"/>
          </a:bodyPr>
          <a:lstStyle/>
          <a:p>
            <a:pPr marL="400050" indent="-342900">
              <a:spcBef>
                <a:spcPts val="600"/>
              </a:spcBef>
              <a:buClr>
                <a:srgbClr val="10395E"/>
              </a:buClr>
              <a:buSzPct val="70000"/>
              <a:buFont typeface="Wingdings" panose="05000000000000000000" pitchFamily="2" charset="2"/>
              <a:buChar char="v"/>
              <a:defRPr/>
            </a:pPr>
            <a:r>
              <a:rPr lang="en-US">
                <a:latin typeface="Franklin Gothic Book" panose="020B0503020102020204" pitchFamily="34" charset="0"/>
              </a:rPr>
              <a:t>Aetna: 888.444.2418</a:t>
            </a:r>
          </a:p>
          <a:p>
            <a:pPr marL="400050" indent="-342900">
              <a:spcBef>
                <a:spcPts val="600"/>
              </a:spcBef>
              <a:buClr>
                <a:srgbClr val="10395E"/>
              </a:buClr>
              <a:buSzPct val="70000"/>
              <a:buFont typeface="Wingdings" panose="05000000000000000000" pitchFamily="2" charset="2"/>
              <a:buChar char="v"/>
              <a:defRPr/>
            </a:pPr>
            <a:endParaRPr lang="en-US">
              <a:latin typeface="Franklin Gothic Book" panose="020B0503020102020204" pitchFamily="34" charset="0"/>
            </a:endParaRPr>
          </a:p>
          <a:p>
            <a:pPr marL="400050" indent="-342900">
              <a:spcBef>
                <a:spcPts val="600"/>
              </a:spcBef>
              <a:buClr>
                <a:srgbClr val="10395E"/>
              </a:buClr>
              <a:buSzPct val="70000"/>
              <a:buFont typeface="Wingdings" panose="05000000000000000000" pitchFamily="2" charset="2"/>
              <a:buChar char="v"/>
              <a:defRPr/>
            </a:pPr>
            <a:r>
              <a:rPr lang="en-US">
                <a:latin typeface="Franklin Gothic Book" panose="020B0503020102020204" pitchFamily="34" charset="0"/>
              </a:rPr>
              <a:t>DMAS: 888.444.8182</a:t>
            </a:r>
          </a:p>
          <a:p>
            <a:pPr marL="400050" indent="-342900">
              <a:spcBef>
                <a:spcPts val="600"/>
              </a:spcBef>
              <a:buClr>
                <a:srgbClr val="10395E"/>
              </a:buClr>
              <a:buSzPct val="70000"/>
              <a:buFont typeface="Wingdings" panose="05000000000000000000" pitchFamily="2" charset="2"/>
              <a:buChar char="v"/>
              <a:defRPr/>
            </a:pPr>
            <a:endParaRPr lang="en-US">
              <a:latin typeface="Franklin Gothic Book" panose="020B0503020102020204" pitchFamily="34" charset="0"/>
            </a:endParaRPr>
          </a:p>
          <a:p>
            <a:pPr marL="400050" indent="-342900">
              <a:spcBef>
                <a:spcPts val="600"/>
              </a:spcBef>
              <a:buSzPct val="70000"/>
              <a:buFont typeface="Wingdings" panose="05000000000000000000" pitchFamily="2" charset="2"/>
              <a:buChar char="v"/>
              <a:defRPr/>
            </a:pPr>
            <a:r>
              <a:rPr lang="en-US">
                <a:latin typeface="Franklin Gothic Book" panose="020B0503020102020204" pitchFamily="34" charset="0"/>
              </a:rPr>
              <a:t>Humana: 888.444.2717</a:t>
            </a:r>
          </a:p>
          <a:p>
            <a:pPr marL="400050" indent="-342900">
              <a:spcBef>
                <a:spcPts val="600"/>
              </a:spcBef>
              <a:buSzPct val="70000"/>
              <a:buFont typeface="Wingdings" panose="05000000000000000000" pitchFamily="2" charset="2"/>
              <a:buChar char="v"/>
              <a:defRPr/>
            </a:pPr>
            <a:endParaRPr lang="en-US">
              <a:latin typeface="Franklin Gothic Book" panose="020B0503020102020204" pitchFamily="34" charset="0"/>
            </a:endParaRPr>
          </a:p>
          <a:p>
            <a:pPr marL="400050" marR="0" lvl="0" indent="-342900">
              <a:spcBef>
                <a:spcPts val="600"/>
              </a:spcBef>
              <a:spcAft>
                <a:spcPts val="0"/>
              </a:spcAft>
              <a:buSzPct val="70000"/>
              <a:buFont typeface="Wingdings" panose="05000000000000000000" pitchFamily="2" charset="2"/>
              <a:buChar char="v"/>
              <a:tabLst/>
              <a:defRPr/>
            </a:pPr>
            <a:r>
              <a:rPr lang="en-US">
                <a:latin typeface="Franklin Gothic Book" panose="020B0503020102020204" pitchFamily="34" charset="0"/>
              </a:rPr>
              <a:t>Sentara Health Plans: 888.444.2419</a:t>
            </a:r>
          </a:p>
          <a:p>
            <a:pPr marL="57150" marR="0" lvl="0" indent="0">
              <a:spcBef>
                <a:spcPts val="600"/>
              </a:spcBef>
              <a:spcAft>
                <a:spcPts val="0"/>
              </a:spcAft>
              <a:buSzPct val="70000"/>
              <a:buNone/>
              <a:tabLst/>
              <a:defRPr/>
            </a:pPr>
            <a:endParaRPr lang="en-US">
              <a:latin typeface="Franklin Gothic Book" panose="020B0503020102020204" pitchFamily="34" charset="0"/>
            </a:endParaRPr>
          </a:p>
          <a:p>
            <a:pPr marL="400050" indent="-342900">
              <a:spcBef>
                <a:spcPts val="600"/>
              </a:spcBef>
              <a:buSzPct val="70000"/>
              <a:buFont typeface="Wingdings" panose="05000000000000000000" pitchFamily="2" charset="2"/>
              <a:buChar char="v"/>
              <a:defRPr/>
            </a:pPr>
            <a:r>
              <a:rPr lang="en-US">
                <a:latin typeface="Franklin Gothic Book" panose="020B0503020102020204" pitchFamily="34" charset="0"/>
              </a:rPr>
              <a:t>Kaiser: 888-592-4341</a:t>
            </a:r>
          </a:p>
          <a:p>
            <a:pPr marL="400050" indent="-342900">
              <a:spcBef>
                <a:spcPts val="600"/>
              </a:spcBef>
              <a:buSzPct val="70000"/>
              <a:buFont typeface="Wingdings" panose="05000000000000000000" pitchFamily="2" charset="2"/>
              <a:buChar char="v"/>
              <a:defRPr/>
            </a:pPr>
            <a:endParaRPr lang="en-US">
              <a:latin typeface="Franklin Gothic Book" panose="020B0503020102020204" pitchFamily="34" charset="0"/>
            </a:endParaRPr>
          </a:p>
          <a:p>
            <a:pPr marL="0" indent="0">
              <a:buNone/>
            </a:pPr>
            <a:endParaRPr lang="en-US"/>
          </a:p>
        </p:txBody>
      </p:sp>
      <p:sp>
        <p:nvSpPr>
          <p:cNvPr id="4" name="Slide Number Placeholder 3">
            <a:extLst>
              <a:ext uri="{FF2B5EF4-FFF2-40B4-BE49-F238E27FC236}">
                <a16:creationId xmlns:a16="http://schemas.microsoft.com/office/drawing/2014/main" id="{EA095CCB-89EB-5EF5-16F5-B1507B89B54E}"/>
              </a:ext>
            </a:extLst>
          </p:cNvPr>
          <p:cNvSpPr>
            <a:spLocks noGrp="1"/>
          </p:cNvSpPr>
          <p:nvPr>
            <p:ph type="sldNum" sz="quarter" idx="12"/>
          </p:nvPr>
        </p:nvSpPr>
        <p:spPr/>
        <p:txBody>
          <a:bodyPr/>
          <a:lstStyle/>
          <a:p>
            <a:fld id="{3D4D1F04-9218-44EC-B591-CFEA06FC172E}" type="slidenum">
              <a:rPr lang="en-US" smtClean="0"/>
              <a:t>12</a:t>
            </a:fld>
            <a:endParaRPr lang="en-US"/>
          </a:p>
        </p:txBody>
      </p:sp>
      <p:pic>
        <p:nvPicPr>
          <p:cNvPr id="11" name="Picture 10">
            <a:extLst>
              <a:ext uri="{FF2B5EF4-FFF2-40B4-BE49-F238E27FC236}">
                <a16:creationId xmlns:a16="http://schemas.microsoft.com/office/drawing/2014/main" id="{264CC1CF-CFC4-21C0-B4D2-1063D2BDDE9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6146358"/>
            <a:ext cx="12192000" cy="731520"/>
          </a:xfrm>
          <a:prstGeom prst="rect">
            <a:avLst/>
          </a:prstGeom>
        </p:spPr>
      </p:pic>
      <p:pic>
        <p:nvPicPr>
          <p:cNvPr id="12" name="Picture 11">
            <a:extLst>
              <a:ext uri="{FF2B5EF4-FFF2-40B4-BE49-F238E27FC236}">
                <a16:creationId xmlns:a16="http://schemas.microsoft.com/office/drawing/2014/main" id="{7385AA8D-FE5B-08E4-F529-D4D38BB3B141}"/>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333184" y="6322531"/>
            <a:ext cx="1507342" cy="472517"/>
          </a:xfrm>
          <a:prstGeom prst="rect">
            <a:avLst/>
          </a:prstGeom>
        </p:spPr>
      </p:pic>
      <p:pic>
        <p:nvPicPr>
          <p:cNvPr id="16" name="Picture 15">
            <a:extLst>
              <a:ext uri="{FF2B5EF4-FFF2-40B4-BE49-F238E27FC236}">
                <a16:creationId xmlns:a16="http://schemas.microsoft.com/office/drawing/2014/main" id="{4CE7BF23-A6E9-134C-45DE-9790E9E8FBC7}"/>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9564518" y="106234"/>
            <a:ext cx="2526898" cy="2136457"/>
          </a:xfrm>
          <a:prstGeom prst="rect">
            <a:avLst/>
          </a:prstGeom>
        </p:spPr>
      </p:pic>
    </p:spTree>
    <p:extLst>
      <p:ext uri="{BB962C8B-B14F-4D97-AF65-F5344CB8AC3E}">
        <p14:creationId xmlns:p14="http://schemas.microsoft.com/office/powerpoint/2010/main" val="13396448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6B11611-9F60-E805-4D67-0FC54B6F1ADE}"/>
              </a:ext>
            </a:extLst>
          </p:cNvPr>
          <p:cNvSpPr/>
          <p:nvPr/>
        </p:nvSpPr>
        <p:spPr>
          <a:xfrm>
            <a:off x="0" y="0"/>
            <a:ext cx="12192000" cy="6858000"/>
          </a:xfrm>
          <a:prstGeom prst="rect">
            <a:avLst/>
          </a:prstGeom>
          <a:solidFill>
            <a:srgbClr val="0037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5FA5C2C8-CE06-E27C-E098-E84AF99665AD}"/>
              </a:ext>
            </a:extLst>
          </p:cNvPr>
          <p:cNvSpPr txBox="1"/>
          <p:nvPr/>
        </p:nvSpPr>
        <p:spPr>
          <a:xfrm>
            <a:off x="0" y="2182368"/>
            <a:ext cx="12192000" cy="221599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3800">
                <a:solidFill>
                  <a:schemeClr val="bg1"/>
                </a:solidFill>
                <a:latin typeface="Franklin Gothic Demi Cond" panose="020B0706030402020204" pitchFamily="34" charset="0"/>
              </a:rPr>
              <a:t>Any</a:t>
            </a:r>
            <a:r>
              <a:rPr lang="en-US" sz="13800">
                <a:solidFill>
                  <a:srgbClr val="009ADE"/>
                </a:solidFill>
                <a:latin typeface="Franklin Gothic Demi Cond" panose="020B0706030402020204" pitchFamily="34" charset="0"/>
              </a:rPr>
              <a:t> Questions?</a:t>
            </a:r>
          </a:p>
        </p:txBody>
      </p:sp>
      <p:sp>
        <p:nvSpPr>
          <p:cNvPr id="4" name="Slide Number Placeholder 3">
            <a:extLst>
              <a:ext uri="{FF2B5EF4-FFF2-40B4-BE49-F238E27FC236}">
                <a16:creationId xmlns:a16="http://schemas.microsoft.com/office/drawing/2014/main" id="{FC31F9E3-D903-B3F0-EDD9-4FCDFC6255AC}"/>
              </a:ext>
            </a:extLst>
          </p:cNvPr>
          <p:cNvSpPr>
            <a:spLocks noGrp="1"/>
          </p:cNvSpPr>
          <p:nvPr>
            <p:ph type="sldNum" sz="quarter" idx="12"/>
          </p:nvPr>
        </p:nvSpPr>
        <p:spPr/>
        <p:txBody>
          <a:bodyPr/>
          <a:lstStyle/>
          <a:p>
            <a:fld id="{3D4D1F04-9218-44EC-B591-CFEA06FC172E}" type="slidenum">
              <a:rPr lang="en-US" smtClean="0"/>
              <a:t>13</a:t>
            </a:fld>
            <a:endParaRPr lang="en-US"/>
          </a:p>
        </p:txBody>
      </p:sp>
    </p:spTree>
    <p:extLst>
      <p:ext uri="{BB962C8B-B14F-4D97-AF65-F5344CB8AC3E}">
        <p14:creationId xmlns:p14="http://schemas.microsoft.com/office/powerpoint/2010/main" val="2530368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30876A-FE2A-8560-A902-29B3E41E51B9}"/>
            </a:ext>
          </a:extLst>
        </p:cNvPr>
        <p:cNvGrpSpPr/>
        <p:nvPr/>
      </p:nvGrpSpPr>
      <p:grpSpPr>
        <a:xfrm>
          <a:off x="0" y="0"/>
          <a:ext cx="0" cy="0"/>
          <a:chOff x="0" y="0"/>
          <a:chExt cx="0" cy="0"/>
        </a:xfrm>
      </p:grpSpPr>
      <p:pic>
        <p:nvPicPr>
          <p:cNvPr id="12" name="Picture 11" descr="A blue and purple square with white letters">
            <a:extLst>
              <a:ext uri="{FF2B5EF4-FFF2-40B4-BE49-F238E27FC236}">
                <a16:creationId xmlns:a16="http://schemas.microsoft.com/office/drawing/2014/main" id="{B5C164A0-FB7A-A025-5C30-F2923042F3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8037" y="1644501"/>
            <a:ext cx="4075207" cy="3765699"/>
          </a:xfrm>
          <a:prstGeom prst="rect">
            <a:avLst/>
          </a:prstGeom>
        </p:spPr>
      </p:pic>
      <p:pic>
        <p:nvPicPr>
          <p:cNvPr id="5" name="Picture 4">
            <a:extLst>
              <a:ext uri="{FF2B5EF4-FFF2-40B4-BE49-F238E27FC236}">
                <a16:creationId xmlns:a16="http://schemas.microsoft.com/office/drawing/2014/main" id="{461B6A0B-987A-56BF-61F9-63CA628BBA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146358"/>
            <a:ext cx="12192000" cy="731520"/>
          </a:xfrm>
          <a:prstGeom prst="rect">
            <a:avLst/>
          </a:prstGeom>
        </p:spPr>
      </p:pic>
      <p:sp>
        <p:nvSpPr>
          <p:cNvPr id="6" name="Slide Number Placeholder 8">
            <a:extLst>
              <a:ext uri="{FF2B5EF4-FFF2-40B4-BE49-F238E27FC236}">
                <a16:creationId xmlns:a16="http://schemas.microsoft.com/office/drawing/2014/main" id="{E4BB728A-352C-CE19-EE36-4EDF7736A838}"/>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D1F04-9218-44EC-B591-CFEA06FC172E}" type="slidenum">
              <a:rPr lang="en-US" smtClean="0"/>
              <a:pPr/>
              <a:t>2</a:t>
            </a:fld>
            <a:endParaRPr lang="en-US"/>
          </a:p>
        </p:txBody>
      </p:sp>
      <p:pic>
        <p:nvPicPr>
          <p:cNvPr id="7" name="Picture 6">
            <a:extLst>
              <a:ext uri="{FF2B5EF4-FFF2-40B4-BE49-F238E27FC236}">
                <a16:creationId xmlns:a16="http://schemas.microsoft.com/office/drawing/2014/main" id="{0DF9BB03-1C45-5D12-808D-5F0D643C3D13}"/>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5333184" y="6322531"/>
            <a:ext cx="1507342" cy="472517"/>
          </a:xfrm>
          <a:prstGeom prst="rect">
            <a:avLst/>
          </a:prstGeom>
        </p:spPr>
      </p:pic>
      <p:sp>
        <p:nvSpPr>
          <p:cNvPr id="2" name="Rectangle 1">
            <a:extLst>
              <a:ext uri="{FF2B5EF4-FFF2-40B4-BE49-F238E27FC236}">
                <a16:creationId xmlns:a16="http://schemas.microsoft.com/office/drawing/2014/main" id="{3363B45C-B242-DE65-CAAD-075C8767AD8A}"/>
              </a:ext>
            </a:extLst>
          </p:cNvPr>
          <p:cNvSpPr/>
          <p:nvPr/>
        </p:nvSpPr>
        <p:spPr>
          <a:xfrm>
            <a:off x="333080" y="146009"/>
            <a:ext cx="7555649" cy="769441"/>
          </a:xfrm>
          <a:prstGeom prst="rect">
            <a:avLst/>
          </a:prstGeom>
        </p:spPr>
        <p:txBody>
          <a:bodyPr wrap="square">
            <a:spAutoFit/>
          </a:bodyPr>
          <a:lstStyle/>
          <a:p>
            <a:pPr lvl="0"/>
            <a:r>
              <a:rPr lang="en-US" sz="4400">
                <a:solidFill>
                  <a:srgbClr val="10395E"/>
                </a:solidFill>
                <a:latin typeface="Franklin Gothic Heavy" panose="020B0903020102020204" pitchFamily="34" charset="0"/>
              </a:rPr>
              <a:t>EVV </a:t>
            </a:r>
            <a:r>
              <a:rPr lang="en-US" sz="4400">
                <a:solidFill>
                  <a:srgbClr val="10395E"/>
                </a:solidFill>
                <a:latin typeface="Franklin Gothic Book" panose="020B0503020102020204" pitchFamily="34" charset="0"/>
              </a:rPr>
              <a:t>Is a Federal Requirement</a:t>
            </a:r>
            <a:endParaRPr lang="en-US" sz="4400">
              <a:solidFill>
                <a:srgbClr val="10395E"/>
              </a:solidFill>
              <a:latin typeface="Franklin Gothic Heavy" panose="020B0903020102020204" pitchFamily="34" charset="0"/>
            </a:endParaRPr>
          </a:p>
        </p:txBody>
      </p:sp>
      <p:sp>
        <p:nvSpPr>
          <p:cNvPr id="8" name="TextBox 7">
            <a:extLst>
              <a:ext uri="{FF2B5EF4-FFF2-40B4-BE49-F238E27FC236}">
                <a16:creationId xmlns:a16="http://schemas.microsoft.com/office/drawing/2014/main" id="{FB28B13E-7871-C1A5-ED35-CC8214CAF57C}"/>
              </a:ext>
            </a:extLst>
          </p:cNvPr>
          <p:cNvSpPr txBox="1"/>
          <p:nvPr/>
        </p:nvSpPr>
        <p:spPr>
          <a:xfrm>
            <a:off x="6096000" y="1624548"/>
            <a:ext cx="4555375" cy="3170099"/>
          </a:xfrm>
          <a:prstGeom prst="rect">
            <a:avLst/>
          </a:prstGeom>
          <a:noFill/>
        </p:spPr>
        <p:txBody>
          <a:bodyPr wrap="square">
            <a:spAutoFit/>
          </a:bodyPr>
          <a:lstStyle/>
          <a:p>
            <a:pPr algn="ctr"/>
            <a:r>
              <a:rPr lang="en-US" sz="4000" dirty="0">
                <a:solidFill>
                  <a:srgbClr val="002060"/>
                </a:solidFill>
                <a:latin typeface="Franklin Gothic Book" panose="020B0503020102020204" pitchFamily="34" charset="0"/>
                <a:ea typeface="Calibri"/>
                <a:cs typeface="Calibri"/>
              </a:rPr>
              <a:t>All attendants are required to use </a:t>
            </a:r>
            <a:r>
              <a:rPr lang="en-US" sz="4000" dirty="0" err="1">
                <a:solidFill>
                  <a:srgbClr val="002060"/>
                </a:solidFill>
                <a:latin typeface="Franklin Gothic Book" panose="020B0503020102020204" pitchFamily="34" charset="0"/>
                <a:ea typeface="Calibri"/>
                <a:cs typeface="Calibri"/>
              </a:rPr>
              <a:t>CareAttend</a:t>
            </a:r>
            <a:r>
              <a:rPr lang="en-US" sz="4000" dirty="0">
                <a:solidFill>
                  <a:srgbClr val="002060"/>
                </a:solidFill>
                <a:latin typeface="Franklin Gothic Book" panose="020B0503020102020204" pitchFamily="34" charset="0"/>
                <a:ea typeface="Calibri"/>
                <a:cs typeface="Calibri"/>
              </a:rPr>
              <a:t> or IVR when submitting time.</a:t>
            </a:r>
          </a:p>
        </p:txBody>
      </p:sp>
    </p:spTree>
    <p:extLst>
      <p:ext uri="{BB962C8B-B14F-4D97-AF65-F5344CB8AC3E}">
        <p14:creationId xmlns:p14="http://schemas.microsoft.com/office/powerpoint/2010/main" val="5576786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B6FF01-D411-E8EE-A8BF-63A09C38836B}"/>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758E8C91-B20F-D611-7D9A-64CC19EEC957}"/>
              </a:ext>
            </a:extLst>
          </p:cNvPr>
          <p:cNvGrpSpPr/>
          <p:nvPr/>
        </p:nvGrpSpPr>
        <p:grpSpPr>
          <a:xfrm>
            <a:off x="7972732" y="1421473"/>
            <a:ext cx="3853508" cy="3920297"/>
            <a:chOff x="1252592" y="2301467"/>
            <a:chExt cx="3276825" cy="3333619"/>
          </a:xfrm>
        </p:grpSpPr>
        <p:pic>
          <p:nvPicPr>
            <p:cNvPr id="10" name="Picture 9">
              <a:extLst>
                <a:ext uri="{FF2B5EF4-FFF2-40B4-BE49-F238E27FC236}">
                  <a16:creationId xmlns:a16="http://schemas.microsoft.com/office/drawing/2014/main" id="{84665C57-480E-99D8-6C7B-31F1D0F4F957}"/>
                </a:ext>
              </a:extLst>
            </p:cNvPr>
            <p:cNvPicPr>
              <a:picLocks noChangeAspect="1"/>
            </p:cNvPicPr>
            <p:nvPr/>
          </p:nvPicPr>
          <p:blipFill>
            <a:blip r:embed="rId3"/>
            <a:stretch>
              <a:fillRect/>
            </a:stretch>
          </p:blipFill>
          <p:spPr>
            <a:xfrm>
              <a:off x="1807157" y="4239319"/>
              <a:ext cx="2052155" cy="1395767"/>
            </a:xfrm>
            <a:prstGeom prst="rect">
              <a:avLst/>
            </a:prstGeom>
          </p:spPr>
        </p:pic>
        <p:pic>
          <p:nvPicPr>
            <p:cNvPr id="12" name="Picture 11" descr="A blue and purple square with white letters">
              <a:extLst>
                <a:ext uri="{FF2B5EF4-FFF2-40B4-BE49-F238E27FC236}">
                  <a16:creationId xmlns:a16="http://schemas.microsoft.com/office/drawing/2014/main" id="{E2FBE8BE-BF37-EEFD-C295-0E7418FF62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52592" y="2301467"/>
              <a:ext cx="3276825" cy="3027953"/>
            </a:xfrm>
            <a:prstGeom prst="rect">
              <a:avLst/>
            </a:prstGeom>
          </p:spPr>
        </p:pic>
      </p:grpSp>
      <p:pic>
        <p:nvPicPr>
          <p:cNvPr id="5" name="Picture 4">
            <a:extLst>
              <a:ext uri="{FF2B5EF4-FFF2-40B4-BE49-F238E27FC236}">
                <a16:creationId xmlns:a16="http://schemas.microsoft.com/office/drawing/2014/main" id="{CFD70A2C-2301-B269-16EB-94B262E6327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6146358"/>
            <a:ext cx="12192000" cy="731520"/>
          </a:xfrm>
          <a:prstGeom prst="rect">
            <a:avLst/>
          </a:prstGeom>
        </p:spPr>
      </p:pic>
      <p:sp>
        <p:nvSpPr>
          <p:cNvPr id="6" name="Slide Number Placeholder 8">
            <a:extLst>
              <a:ext uri="{FF2B5EF4-FFF2-40B4-BE49-F238E27FC236}">
                <a16:creationId xmlns:a16="http://schemas.microsoft.com/office/drawing/2014/main" id="{66660B9A-54BD-CF37-EB42-4585A18509EA}"/>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D1F04-9218-44EC-B591-CFEA06FC172E}" type="slidenum">
              <a:rPr lang="en-US" smtClean="0"/>
              <a:pPr/>
              <a:t>3</a:t>
            </a:fld>
            <a:endParaRPr lang="en-US" dirty="0"/>
          </a:p>
        </p:txBody>
      </p:sp>
      <p:pic>
        <p:nvPicPr>
          <p:cNvPr id="7" name="Picture 6">
            <a:extLst>
              <a:ext uri="{FF2B5EF4-FFF2-40B4-BE49-F238E27FC236}">
                <a16:creationId xmlns:a16="http://schemas.microsoft.com/office/drawing/2014/main" id="{78A7F125-78D7-3293-A851-BC5D2BCED97F}"/>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333184" y="6322531"/>
            <a:ext cx="1507342" cy="472517"/>
          </a:xfrm>
          <a:prstGeom prst="rect">
            <a:avLst/>
          </a:prstGeom>
        </p:spPr>
      </p:pic>
      <p:sp>
        <p:nvSpPr>
          <p:cNvPr id="2" name="Rectangle 1">
            <a:extLst>
              <a:ext uri="{FF2B5EF4-FFF2-40B4-BE49-F238E27FC236}">
                <a16:creationId xmlns:a16="http://schemas.microsoft.com/office/drawing/2014/main" id="{93A93DE0-09D5-BDEA-51E5-D8B2DA19CD24}"/>
              </a:ext>
            </a:extLst>
          </p:cNvPr>
          <p:cNvSpPr/>
          <p:nvPr/>
        </p:nvSpPr>
        <p:spPr>
          <a:xfrm>
            <a:off x="333080" y="146009"/>
            <a:ext cx="7555649" cy="769441"/>
          </a:xfrm>
          <a:prstGeom prst="rect">
            <a:avLst/>
          </a:prstGeom>
        </p:spPr>
        <p:txBody>
          <a:bodyPr wrap="square">
            <a:spAutoFit/>
          </a:bodyPr>
          <a:lstStyle/>
          <a:p>
            <a:pPr lvl="0"/>
            <a:r>
              <a:rPr lang="en-US" sz="4400" dirty="0">
                <a:solidFill>
                  <a:srgbClr val="10395E"/>
                </a:solidFill>
                <a:latin typeface="Franklin Gothic Heavy" panose="020B0903020102020204" pitchFamily="34" charset="0"/>
              </a:rPr>
              <a:t>How to </a:t>
            </a:r>
            <a:r>
              <a:rPr lang="en-US" sz="4400" dirty="0">
                <a:solidFill>
                  <a:srgbClr val="10395E"/>
                </a:solidFill>
                <a:latin typeface="Franklin Gothic Book" panose="020B0503020102020204" pitchFamily="34" charset="0"/>
              </a:rPr>
              <a:t>Download </a:t>
            </a:r>
            <a:r>
              <a:rPr lang="en-US" sz="4400" dirty="0" err="1">
                <a:solidFill>
                  <a:srgbClr val="10395E"/>
                </a:solidFill>
                <a:latin typeface="Franklin Gothic Book" panose="020B0503020102020204" pitchFamily="34" charset="0"/>
              </a:rPr>
              <a:t>CareAttend</a:t>
            </a:r>
            <a:endParaRPr lang="en-US" sz="4400" dirty="0">
              <a:solidFill>
                <a:srgbClr val="10395E"/>
              </a:solidFill>
              <a:latin typeface="Franklin Gothic Heavy" panose="020B0903020102020204" pitchFamily="34" charset="0"/>
            </a:endParaRPr>
          </a:p>
        </p:txBody>
      </p:sp>
      <p:cxnSp>
        <p:nvCxnSpPr>
          <p:cNvPr id="14" name="Straight Connector 13">
            <a:extLst>
              <a:ext uri="{FF2B5EF4-FFF2-40B4-BE49-F238E27FC236}">
                <a16:creationId xmlns:a16="http://schemas.microsoft.com/office/drawing/2014/main" id="{2297E690-AC73-9E97-0E80-3E809A665720}"/>
              </a:ext>
            </a:extLst>
          </p:cNvPr>
          <p:cNvCxnSpPr/>
          <p:nvPr/>
        </p:nvCxnSpPr>
        <p:spPr>
          <a:xfrm>
            <a:off x="7726860" y="1128014"/>
            <a:ext cx="0" cy="4507072"/>
          </a:xfrm>
          <a:prstGeom prst="line">
            <a:avLst/>
          </a:prstGeom>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FC80C7B9-7D18-DD46-53B7-18E76FF70A7D}"/>
              </a:ext>
            </a:extLst>
          </p:cNvPr>
          <p:cNvSpPr txBox="1"/>
          <p:nvPr/>
        </p:nvSpPr>
        <p:spPr>
          <a:xfrm>
            <a:off x="365760" y="983701"/>
            <a:ext cx="7219969" cy="1373325"/>
          </a:xfrm>
          <a:prstGeom prst="rect">
            <a:avLst/>
          </a:prstGeom>
          <a:noFill/>
        </p:spPr>
        <p:txBody>
          <a:bodyPr wrap="square" rtlCol="0">
            <a:spAutoFit/>
          </a:bodyPr>
          <a:lstStyle/>
          <a:p>
            <a:pPr lvl="1" indent="-457200">
              <a:buClr>
                <a:srgbClr val="10395E"/>
              </a:buClr>
              <a:buSzPct val="60000"/>
              <a:buFont typeface="Wingdings" panose="05000000000000000000" pitchFamily="2" charset="2"/>
              <a:buChar char="v"/>
            </a:pPr>
            <a:r>
              <a:rPr lang="en-US" sz="2800" dirty="0">
                <a:solidFill>
                  <a:srgbClr val="002060"/>
                </a:solidFill>
                <a:latin typeface="Franklin Gothic Book" panose="020B0503020102020204" pitchFamily="34" charset="0"/>
                <a:cs typeface="Calibri"/>
              </a:rPr>
              <a:t>Go to the App Store (iOS/iPhone) or Google Play Store (Android)</a:t>
            </a:r>
          </a:p>
          <a:p>
            <a:pPr lvl="1" indent="-457200">
              <a:lnSpc>
                <a:spcPts val="3500"/>
              </a:lnSpc>
              <a:buClr>
                <a:srgbClr val="10395E"/>
              </a:buClr>
              <a:buSzPct val="60000"/>
              <a:buFont typeface="Wingdings" panose="05000000000000000000" pitchFamily="2" charset="2"/>
              <a:buChar char="v"/>
            </a:pPr>
            <a:r>
              <a:rPr lang="en-US" sz="2800" dirty="0">
                <a:solidFill>
                  <a:srgbClr val="002060"/>
                </a:solidFill>
                <a:latin typeface="Franklin Gothic Book" panose="020B0503020102020204" pitchFamily="34" charset="0"/>
                <a:cs typeface="Calibri"/>
              </a:rPr>
              <a:t>Search for </a:t>
            </a:r>
            <a:r>
              <a:rPr lang="en-US" sz="2800" dirty="0" err="1">
                <a:solidFill>
                  <a:srgbClr val="002060"/>
                </a:solidFill>
                <a:latin typeface="Franklin Gothic Book" panose="020B0503020102020204" pitchFamily="34" charset="0"/>
                <a:cs typeface="Calibri"/>
              </a:rPr>
              <a:t>CareAttend</a:t>
            </a:r>
            <a:endParaRPr lang="en-US" sz="2800" dirty="0">
              <a:solidFill>
                <a:srgbClr val="002060"/>
              </a:solidFill>
              <a:latin typeface="Franklin Gothic Book" panose="020B0503020102020204" pitchFamily="34" charset="0"/>
              <a:cs typeface="Calibri"/>
            </a:endParaRPr>
          </a:p>
        </p:txBody>
      </p:sp>
      <p:pic>
        <p:nvPicPr>
          <p:cNvPr id="9" name="Picture 2">
            <a:extLst>
              <a:ext uri="{FF2B5EF4-FFF2-40B4-BE49-F238E27FC236}">
                <a16:creationId xmlns:a16="http://schemas.microsoft.com/office/drawing/2014/main" id="{F864B1D1-E063-7308-33E3-2AA0F79D09C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07696" y="3038785"/>
            <a:ext cx="1446584" cy="144658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Google Play - YouTube">
            <a:extLst>
              <a:ext uri="{FF2B5EF4-FFF2-40B4-BE49-F238E27FC236}">
                <a16:creationId xmlns:a16="http://schemas.microsoft.com/office/drawing/2014/main" id="{5F3BEB78-AAAD-0204-1DEC-3F7508359CB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22318" y="2637518"/>
            <a:ext cx="2254724" cy="2254724"/>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39B46D70-20F0-D3FA-2157-384CD3278E19}"/>
              </a:ext>
            </a:extLst>
          </p:cNvPr>
          <p:cNvSpPr txBox="1"/>
          <p:nvPr/>
        </p:nvSpPr>
        <p:spPr>
          <a:xfrm>
            <a:off x="1156125" y="2560182"/>
            <a:ext cx="1749725" cy="400110"/>
          </a:xfrm>
          <a:prstGeom prst="rect">
            <a:avLst/>
          </a:prstGeom>
          <a:noFill/>
        </p:spPr>
        <p:txBody>
          <a:bodyPr wrap="square">
            <a:spAutoFit/>
          </a:bodyPr>
          <a:lstStyle/>
          <a:p>
            <a:pPr algn="ctr"/>
            <a:r>
              <a:rPr lang="en-US" sz="2000" dirty="0">
                <a:solidFill>
                  <a:srgbClr val="002060"/>
                </a:solidFill>
                <a:latin typeface="Franklin Gothic Book" panose="020B0503020102020204" pitchFamily="34" charset="0"/>
              </a:rPr>
              <a:t>iOS/iPhone</a:t>
            </a:r>
          </a:p>
        </p:txBody>
      </p:sp>
      <p:sp>
        <p:nvSpPr>
          <p:cNvPr id="15" name="TextBox 14">
            <a:extLst>
              <a:ext uri="{FF2B5EF4-FFF2-40B4-BE49-F238E27FC236}">
                <a16:creationId xmlns:a16="http://schemas.microsoft.com/office/drawing/2014/main" id="{5BBCCDFB-CE8D-55CC-FB2B-54D3BCFE553E}"/>
              </a:ext>
            </a:extLst>
          </p:cNvPr>
          <p:cNvSpPr txBox="1"/>
          <p:nvPr/>
        </p:nvSpPr>
        <p:spPr>
          <a:xfrm>
            <a:off x="4170263" y="2560182"/>
            <a:ext cx="1558834" cy="400110"/>
          </a:xfrm>
          <a:prstGeom prst="rect">
            <a:avLst/>
          </a:prstGeom>
          <a:noFill/>
        </p:spPr>
        <p:txBody>
          <a:bodyPr wrap="square" rtlCol="0">
            <a:spAutoFit/>
          </a:bodyPr>
          <a:lstStyle/>
          <a:p>
            <a:pPr algn="ctr"/>
            <a:r>
              <a:rPr lang="en-US" sz="2000" dirty="0">
                <a:solidFill>
                  <a:srgbClr val="002060"/>
                </a:solidFill>
                <a:latin typeface="Franklin Gothic Book" panose="020B0503020102020204" pitchFamily="34" charset="0"/>
              </a:rPr>
              <a:t>Android</a:t>
            </a:r>
          </a:p>
        </p:txBody>
      </p:sp>
    </p:spTree>
    <p:extLst>
      <p:ext uri="{BB962C8B-B14F-4D97-AF65-F5344CB8AC3E}">
        <p14:creationId xmlns:p14="http://schemas.microsoft.com/office/powerpoint/2010/main" val="12388825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4553835-089F-98EF-9467-6DD8E019E3D3}"/>
              </a:ext>
            </a:extLst>
          </p:cNvPr>
          <p:cNvSpPr>
            <a:spLocks noGrp="1"/>
          </p:cNvSpPr>
          <p:nvPr>
            <p:ph type="title"/>
          </p:nvPr>
        </p:nvSpPr>
        <p:spPr/>
        <p:txBody>
          <a:bodyPr>
            <a:normAutofit fontScale="90000"/>
          </a:bodyPr>
          <a:lstStyle/>
          <a:p>
            <a:br>
              <a:rPr lang="en-US" dirty="0">
                <a:solidFill>
                  <a:srgbClr val="10395E"/>
                </a:solidFill>
                <a:latin typeface="Franklin Gothic Heavy" panose="020B0903020102020204" pitchFamily="34" charset="0"/>
              </a:rPr>
            </a:br>
            <a:r>
              <a:rPr lang="en-US" dirty="0">
                <a:solidFill>
                  <a:srgbClr val="10395E"/>
                </a:solidFill>
                <a:latin typeface="Franklin Gothic Heavy" panose="020B0903020102020204" pitchFamily="34" charset="0"/>
              </a:rPr>
              <a:t>How to </a:t>
            </a:r>
            <a:r>
              <a:rPr lang="en-US" dirty="0">
                <a:solidFill>
                  <a:srgbClr val="10395E"/>
                </a:solidFill>
                <a:latin typeface="Franklin Gothic Book" panose="020B0503020102020204" pitchFamily="34" charset="0"/>
              </a:rPr>
              <a:t>Activate the Web Portal</a:t>
            </a:r>
            <a:br>
              <a:rPr lang="en-US" dirty="0">
                <a:solidFill>
                  <a:srgbClr val="10395E"/>
                </a:solidFill>
                <a:latin typeface="Franklin Gothic Heavy" panose="020B0903020102020204" pitchFamily="34" charset="0"/>
              </a:rPr>
            </a:br>
            <a:endParaRPr lang="en-US" dirty="0"/>
          </a:p>
        </p:txBody>
      </p:sp>
      <p:sp>
        <p:nvSpPr>
          <p:cNvPr id="6" name="Content Placeholder 5">
            <a:extLst>
              <a:ext uri="{FF2B5EF4-FFF2-40B4-BE49-F238E27FC236}">
                <a16:creationId xmlns:a16="http://schemas.microsoft.com/office/drawing/2014/main" id="{9BE49353-C6C2-A575-4D33-F6574CE9C4FC}"/>
              </a:ext>
            </a:extLst>
          </p:cNvPr>
          <p:cNvSpPr>
            <a:spLocks noGrp="1"/>
          </p:cNvSpPr>
          <p:nvPr>
            <p:ph sz="half" idx="1"/>
          </p:nvPr>
        </p:nvSpPr>
        <p:spPr/>
        <p:txBody>
          <a:bodyPr/>
          <a:lstStyle/>
          <a:p>
            <a:pPr marL="0" indent="0">
              <a:buNone/>
            </a:pPr>
            <a:endParaRPr lang="en-US" dirty="0"/>
          </a:p>
          <a:p>
            <a:pPr marL="0" indent="0">
              <a:buNone/>
            </a:pPr>
            <a:endParaRPr lang="en-US" dirty="0"/>
          </a:p>
          <a:p>
            <a:pPr marL="0" indent="0">
              <a:buNone/>
            </a:pPr>
            <a:endParaRPr lang="en-US" dirty="0"/>
          </a:p>
          <a:p>
            <a:pPr marL="0" indent="0">
              <a:buNone/>
            </a:pPr>
            <a:r>
              <a:rPr lang="en-US" dirty="0">
                <a:hlinkClick r:id="rId3"/>
              </a:rPr>
              <a:t>https://vimeo.com/911718657</a:t>
            </a:r>
            <a:r>
              <a:rPr lang="en-US" dirty="0"/>
              <a:t> </a:t>
            </a:r>
          </a:p>
        </p:txBody>
      </p:sp>
      <p:pic>
        <p:nvPicPr>
          <p:cNvPr id="9" name="Content Placeholder 8">
            <a:extLst>
              <a:ext uri="{FF2B5EF4-FFF2-40B4-BE49-F238E27FC236}">
                <a16:creationId xmlns:a16="http://schemas.microsoft.com/office/drawing/2014/main" id="{A50E13C1-82BE-FD4E-8249-98E8FFFE4A7F}"/>
              </a:ext>
            </a:extLst>
          </p:cNvPr>
          <p:cNvPicPr>
            <a:picLocks noGrp="1" noChangeAspect="1"/>
          </p:cNvPicPr>
          <p:nvPr>
            <p:ph sz="half" idx="2"/>
          </p:nvPr>
        </p:nvPicPr>
        <p:blipFill>
          <a:blip r:embed="rId4"/>
          <a:stretch>
            <a:fillRect/>
          </a:stretch>
        </p:blipFill>
        <p:spPr>
          <a:xfrm>
            <a:off x="6791528" y="1825625"/>
            <a:ext cx="3942944" cy="4351338"/>
          </a:xfrm>
          <a:prstGeom prst="rect">
            <a:avLst/>
          </a:prstGeom>
        </p:spPr>
      </p:pic>
      <p:sp>
        <p:nvSpPr>
          <p:cNvPr id="4" name="Slide Number Placeholder 3">
            <a:extLst>
              <a:ext uri="{FF2B5EF4-FFF2-40B4-BE49-F238E27FC236}">
                <a16:creationId xmlns:a16="http://schemas.microsoft.com/office/drawing/2014/main" id="{09843390-3373-42CF-58EC-5BDE669974C2}"/>
              </a:ext>
            </a:extLst>
          </p:cNvPr>
          <p:cNvSpPr>
            <a:spLocks noGrp="1"/>
          </p:cNvSpPr>
          <p:nvPr>
            <p:ph type="sldNum" sz="quarter" idx="12"/>
          </p:nvPr>
        </p:nvSpPr>
        <p:spPr/>
        <p:txBody>
          <a:bodyPr/>
          <a:lstStyle/>
          <a:p>
            <a:fld id="{3D4D1F04-9218-44EC-B591-CFEA06FC172E}" type="slidenum">
              <a:rPr lang="en-US" smtClean="0"/>
              <a:t>4</a:t>
            </a:fld>
            <a:endParaRPr lang="en-US"/>
          </a:p>
        </p:txBody>
      </p:sp>
      <p:pic>
        <p:nvPicPr>
          <p:cNvPr id="11" name="Picture 10">
            <a:extLst>
              <a:ext uri="{FF2B5EF4-FFF2-40B4-BE49-F238E27FC236}">
                <a16:creationId xmlns:a16="http://schemas.microsoft.com/office/drawing/2014/main" id="{3A6ED53F-FA06-2DE2-43F9-D3D5BFD7CAF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6146358"/>
            <a:ext cx="12192000" cy="731520"/>
          </a:xfrm>
          <a:prstGeom prst="rect">
            <a:avLst/>
          </a:prstGeom>
        </p:spPr>
      </p:pic>
      <p:pic>
        <p:nvPicPr>
          <p:cNvPr id="13" name="Picture 12">
            <a:extLst>
              <a:ext uri="{FF2B5EF4-FFF2-40B4-BE49-F238E27FC236}">
                <a16:creationId xmlns:a16="http://schemas.microsoft.com/office/drawing/2014/main" id="{79E68CFB-19A1-FDC0-2B26-CCADFB01B0D9}"/>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333184" y="6322531"/>
            <a:ext cx="1507342" cy="472517"/>
          </a:xfrm>
          <a:prstGeom prst="rect">
            <a:avLst/>
          </a:prstGeom>
        </p:spPr>
      </p:pic>
    </p:spTree>
    <p:extLst>
      <p:ext uri="{BB962C8B-B14F-4D97-AF65-F5344CB8AC3E}">
        <p14:creationId xmlns:p14="http://schemas.microsoft.com/office/powerpoint/2010/main" val="37390065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FD6D1A-205D-8D7A-1E8B-CBA98A28A82F}"/>
              </a:ext>
            </a:extLst>
          </p:cNvPr>
          <p:cNvSpPr>
            <a:spLocks noGrp="1"/>
          </p:cNvSpPr>
          <p:nvPr>
            <p:ph type="title"/>
          </p:nvPr>
        </p:nvSpPr>
        <p:spPr>
          <a:xfrm>
            <a:off x="104775" y="395066"/>
            <a:ext cx="10515600" cy="1325563"/>
          </a:xfrm>
        </p:spPr>
        <p:txBody>
          <a:bodyPr>
            <a:normAutofit fontScale="90000"/>
          </a:bodyPr>
          <a:lstStyle/>
          <a:p>
            <a:br>
              <a:rPr lang="en-US" dirty="0">
                <a:solidFill>
                  <a:srgbClr val="10395E"/>
                </a:solidFill>
                <a:latin typeface="Franklin Gothic Heavy" panose="020B0903020102020204" pitchFamily="34" charset="0"/>
              </a:rPr>
            </a:br>
            <a:r>
              <a:rPr lang="en-US" dirty="0">
                <a:solidFill>
                  <a:srgbClr val="10395E"/>
                </a:solidFill>
                <a:latin typeface="Franklin Gothic Heavy" panose="020B0903020102020204" pitchFamily="34" charset="0"/>
              </a:rPr>
              <a:t>How to </a:t>
            </a:r>
            <a:r>
              <a:rPr lang="en-US" dirty="0">
                <a:solidFill>
                  <a:srgbClr val="10395E"/>
                </a:solidFill>
                <a:latin typeface="Franklin Gothic Book" panose="020B0503020102020204" pitchFamily="34" charset="0"/>
              </a:rPr>
              <a:t>Log Into </a:t>
            </a:r>
            <a:r>
              <a:rPr lang="en-US" dirty="0" err="1">
                <a:solidFill>
                  <a:srgbClr val="10395E"/>
                </a:solidFill>
                <a:latin typeface="Franklin Gothic Book" panose="020B0503020102020204" pitchFamily="34" charset="0"/>
              </a:rPr>
              <a:t>CareAttend</a:t>
            </a:r>
            <a:br>
              <a:rPr lang="en-US" dirty="0">
                <a:solidFill>
                  <a:srgbClr val="10395E"/>
                </a:solidFill>
                <a:latin typeface="Franklin Gothic Heavy" panose="020B0903020102020204" pitchFamily="34" charset="0"/>
              </a:rPr>
            </a:br>
            <a:endParaRPr lang="en-US" dirty="0"/>
          </a:p>
        </p:txBody>
      </p:sp>
      <p:sp>
        <p:nvSpPr>
          <p:cNvPr id="3" name="Content Placeholder 2">
            <a:extLst>
              <a:ext uri="{FF2B5EF4-FFF2-40B4-BE49-F238E27FC236}">
                <a16:creationId xmlns:a16="http://schemas.microsoft.com/office/drawing/2014/main" id="{5F6037A5-4E30-D3D2-EFA3-3C3B579D7BD5}"/>
              </a:ext>
            </a:extLst>
          </p:cNvPr>
          <p:cNvSpPr>
            <a:spLocks noGrp="1"/>
          </p:cNvSpPr>
          <p:nvPr>
            <p:ph sz="half" idx="1"/>
          </p:nvPr>
        </p:nvSpPr>
        <p:spPr>
          <a:xfrm>
            <a:off x="257175" y="1577975"/>
            <a:ext cx="5181600" cy="4351338"/>
          </a:xfrm>
        </p:spPr>
        <p:txBody>
          <a:bodyPr/>
          <a:lstStyle/>
          <a:p>
            <a:pPr algn="ctr"/>
            <a:endParaRPr lang="en-US" dirty="0">
              <a:hlinkClick r:id="rId3"/>
            </a:endParaRPr>
          </a:p>
          <a:p>
            <a:pPr algn="ctr"/>
            <a:endParaRPr lang="en-US" dirty="0">
              <a:hlinkClick r:id="rId3"/>
            </a:endParaRPr>
          </a:p>
          <a:p>
            <a:pPr algn="ctr"/>
            <a:endParaRPr lang="en-US" dirty="0">
              <a:hlinkClick r:id="rId3"/>
            </a:endParaRPr>
          </a:p>
          <a:p>
            <a:pPr marL="0" indent="0" algn="ctr">
              <a:buNone/>
            </a:pPr>
            <a:r>
              <a:rPr lang="en-US" dirty="0">
                <a:hlinkClick r:id="rId3"/>
              </a:rPr>
              <a:t>https://vimeo.com/1009331740</a:t>
            </a:r>
            <a:r>
              <a:rPr lang="en-US" dirty="0"/>
              <a:t> </a:t>
            </a:r>
          </a:p>
          <a:p>
            <a:endParaRPr lang="en-US" dirty="0"/>
          </a:p>
        </p:txBody>
      </p:sp>
      <p:pic>
        <p:nvPicPr>
          <p:cNvPr id="9" name="Content Placeholder 8">
            <a:extLst>
              <a:ext uri="{FF2B5EF4-FFF2-40B4-BE49-F238E27FC236}">
                <a16:creationId xmlns:a16="http://schemas.microsoft.com/office/drawing/2014/main" id="{8E0376A6-85F4-165E-C0C6-E6692566A5D4}"/>
              </a:ext>
            </a:extLst>
          </p:cNvPr>
          <p:cNvPicPr>
            <a:picLocks noGrp="1" noChangeAspect="1"/>
          </p:cNvPicPr>
          <p:nvPr>
            <p:ph sz="half" idx="2"/>
          </p:nvPr>
        </p:nvPicPr>
        <p:blipFill>
          <a:blip r:embed="rId4"/>
          <a:stretch>
            <a:fillRect/>
          </a:stretch>
        </p:blipFill>
        <p:spPr>
          <a:xfrm>
            <a:off x="6515100" y="731948"/>
            <a:ext cx="5181600" cy="5394104"/>
          </a:xfrm>
          <a:prstGeom prst="rect">
            <a:avLst/>
          </a:prstGeom>
        </p:spPr>
      </p:pic>
      <p:sp>
        <p:nvSpPr>
          <p:cNvPr id="4" name="Slide Number Placeholder 3">
            <a:extLst>
              <a:ext uri="{FF2B5EF4-FFF2-40B4-BE49-F238E27FC236}">
                <a16:creationId xmlns:a16="http://schemas.microsoft.com/office/drawing/2014/main" id="{DA29BA40-9BB5-D839-A7A3-FC63B30CB206}"/>
              </a:ext>
            </a:extLst>
          </p:cNvPr>
          <p:cNvSpPr>
            <a:spLocks noGrp="1"/>
          </p:cNvSpPr>
          <p:nvPr>
            <p:ph type="sldNum" sz="quarter" idx="12"/>
          </p:nvPr>
        </p:nvSpPr>
        <p:spPr/>
        <p:txBody>
          <a:bodyPr/>
          <a:lstStyle/>
          <a:p>
            <a:fld id="{3D4D1F04-9218-44EC-B591-CFEA06FC172E}" type="slidenum">
              <a:rPr lang="en-US" smtClean="0"/>
              <a:t>5</a:t>
            </a:fld>
            <a:endParaRPr lang="en-US"/>
          </a:p>
        </p:txBody>
      </p:sp>
      <p:pic>
        <p:nvPicPr>
          <p:cNvPr id="11" name="Picture 10">
            <a:extLst>
              <a:ext uri="{FF2B5EF4-FFF2-40B4-BE49-F238E27FC236}">
                <a16:creationId xmlns:a16="http://schemas.microsoft.com/office/drawing/2014/main" id="{16E12964-D229-1C67-D334-27BBBB184B1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6146358"/>
            <a:ext cx="12192000" cy="731520"/>
          </a:xfrm>
          <a:prstGeom prst="rect">
            <a:avLst/>
          </a:prstGeom>
        </p:spPr>
      </p:pic>
      <p:pic>
        <p:nvPicPr>
          <p:cNvPr id="13" name="Picture 12">
            <a:extLst>
              <a:ext uri="{FF2B5EF4-FFF2-40B4-BE49-F238E27FC236}">
                <a16:creationId xmlns:a16="http://schemas.microsoft.com/office/drawing/2014/main" id="{6F91CB47-A1B8-BD30-B32E-CFF63ED49DC9}"/>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055383" y="6281959"/>
            <a:ext cx="1507342" cy="472517"/>
          </a:xfrm>
          <a:prstGeom prst="rect">
            <a:avLst/>
          </a:prstGeom>
        </p:spPr>
      </p:pic>
    </p:spTree>
    <p:extLst>
      <p:ext uri="{BB962C8B-B14F-4D97-AF65-F5344CB8AC3E}">
        <p14:creationId xmlns:p14="http://schemas.microsoft.com/office/powerpoint/2010/main" val="1457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9BE55E-7683-08E2-97A6-7D6A56652A04}"/>
              </a:ext>
            </a:extLst>
          </p:cNvPr>
          <p:cNvSpPr>
            <a:spLocks noGrp="1"/>
          </p:cNvSpPr>
          <p:nvPr>
            <p:ph type="title"/>
          </p:nvPr>
        </p:nvSpPr>
        <p:spPr>
          <a:xfrm>
            <a:off x="0" y="136525"/>
            <a:ext cx="10515600" cy="1325563"/>
          </a:xfrm>
        </p:spPr>
        <p:txBody>
          <a:bodyPr>
            <a:normAutofit fontScale="90000"/>
          </a:bodyPr>
          <a:lstStyle/>
          <a:p>
            <a:br>
              <a:rPr lang="en-US" dirty="0">
                <a:solidFill>
                  <a:srgbClr val="10395E"/>
                </a:solidFill>
                <a:latin typeface="Franklin Gothic Heavy" panose="020B0903020102020204" pitchFamily="34" charset="0"/>
              </a:rPr>
            </a:br>
            <a:r>
              <a:rPr lang="en-US" dirty="0">
                <a:solidFill>
                  <a:srgbClr val="10395E"/>
                </a:solidFill>
                <a:latin typeface="Franklin Gothic Heavy" panose="020B0903020102020204" pitchFamily="34" charset="0"/>
              </a:rPr>
              <a:t>How to </a:t>
            </a:r>
            <a:r>
              <a:rPr lang="en-US" dirty="0">
                <a:solidFill>
                  <a:srgbClr val="10395E"/>
                </a:solidFill>
                <a:latin typeface="Franklin Gothic Book" panose="020B0503020102020204" pitchFamily="34" charset="0"/>
              </a:rPr>
              <a:t>Start and Stop a Shift in </a:t>
            </a:r>
            <a:r>
              <a:rPr lang="en-US" dirty="0" err="1">
                <a:solidFill>
                  <a:srgbClr val="10395E"/>
                </a:solidFill>
                <a:latin typeface="Franklin Gothic Book" panose="020B0503020102020204" pitchFamily="34" charset="0"/>
              </a:rPr>
              <a:t>CareAttend</a:t>
            </a:r>
            <a:br>
              <a:rPr lang="en-US" dirty="0">
                <a:solidFill>
                  <a:srgbClr val="10395E"/>
                </a:solidFill>
                <a:latin typeface="Franklin Gothic Heavy" panose="020B0903020102020204" pitchFamily="34" charset="0"/>
              </a:rPr>
            </a:br>
            <a:endParaRPr lang="en-US" dirty="0"/>
          </a:p>
        </p:txBody>
      </p:sp>
      <p:sp>
        <p:nvSpPr>
          <p:cNvPr id="3" name="Content Placeholder 2">
            <a:extLst>
              <a:ext uri="{FF2B5EF4-FFF2-40B4-BE49-F238E27FC236}">
                <a16:creationId xmlns:a16="http://schemas.microsoft.com/office/drawing/2014/main" id="{FF28F738-F25E-6966-20C5-0272F149EBDF}"/>
              </a:ext>
            </a:extLst>
          </p:cNvPr>
          <p:cNvSpPr>
            <a:spLocks noGrp="1"/>
          </p:cNvSpPr>
          <p:nvPr>
            <p:ph sz="half" idx="1"/>
          </p:nvPr>
        </p:nvSpPr>
        <p:spPr>
          <a:xfrm>
            <a:off x="238125" y="1250508"/>
            <a:ext cx="5181600" cy="4351338"/>
          </a:xfrm>
        </p:spPr>
        <p:txBody>
          <a:bodyPr/>
          <a:lstStyle/>
          <a:p>
            <a:pPr marL="0" indent="0">
              <a:buNone/>
            </a:pPr>
            <a:endParaRPr lang="en-US" dirty="0">
              <a:hlinkClick r:id="rId3"/>
            </a:endParaRPr>
          </a:p>
          <a:p>
            <a:pPr marL="0" indent="0">
              <a:buNone/>
            </a:pPr>
            <a:endParaRPr lang="en-US" dirty="0">
              <a:hlinkClick r:id="rId3"/>
            </a:endParaRPr>
          </a:p>
          <a:p>
            <a:pPr marL="0" indent="0">
              <a:buNone/>
            </a:pPr>
            <a:endParaRPr lang="en-US" dirty="0">
              <a:hlinkClick r:id="rId3"/>
            </a:endParaRPr>
          </a:p>
          <a:p>
            <a:pPr marL="0" indent="0">
              <a:buNone/>
            </a:pPr>
            <a:r>
              <a:rPr lang="en-US" dirty="0">
                <a:hlinkClick r:id="rId3"/>
              </a:rPr>
              <a:t>https://vimeo.com/1009331766</a:t>
            </a:r>
            <a:r>
              <a:rPr lang="en-US" dirty="0"/>
              <a:t> </a:t>
            </a:r>
          </a:p>
          <a:p>
            <a:pPr marL="0" indent="0">
              <a:buNone/>
            </a:pPr>
            <a:endParaRPr lang="en-US" dirty="0"/>
          </a:p>
        </p:txBody>
      </p:sp>
      <p:pic>
        <p:nvPicPr>
          <p:cNvPr id="7" name="Content Placeholder 6">
            <a:extLst>
              <a:ext uri="{FF2B5EF4-FFF2-40B4-BE49-F238E27FC236}">
                <a16:creationId xmlns:a16="http://schemas.microsoft.com/office/drawing/2014/main" id="{D2A83277-5AEC-B66E-2427-4BCB271E86E3}"/>
              </a:ext>
            </a:extLst>
          </p:cNvPr>
          <p:cNvPicPr>
            <a:picLocks noGrp="1" noChangeAspect="1"/>
          </p:cNvPicPr>
          <p:nvPr>
            <p:ph sz="half" idx="2"/>
          </p:nvPr>
        </p:nvPicPr>
        <p:blipFill>
          <a:blip r:embed="rId4"/>
          <a:stretch>
            <a:fillRect/>
          </a:stretch>
        </p:blipFill>
        <p:spPr>
          <a:xfrm>
            <a:off x="5657850" y="1226056"/>
            <a:ext cx="6457950" cy="4973889"/>
          </a:xfrm>
          <a:prstGeom prst="rect">
            <a:avLst/>
          </a:prstGeom>
        </p:spPr>
      </p:pic>
      <p:sp>
        <p:nvSpPr>
          <p:cNvPr id="4" name="Slide Number Placeholder 3">
            <a:extLst>
              <a:ext uri="{FF2B5EF4-FFF2-40B4-BE49-F238E27FC236}">
                <a16:creationId xmlns:a16="http://schemas.microsoft.com/office/drawing/2014/main" id="{01BD364A-EC98-893A-C0F5-7914645C7681}"/>
              </a:ext>
            </a:extLst>
          </p:cNvPr>
          <p:cNvSpPr>
            <a:spLocks noGrp="1"/>
          </p:cNvSpPr>
          <p:nvPr>
            <p:ph type="sldNum" sz="quarter" idx="12"/>
          </p:nvPr>
        </p:nvSpPr>
        <p:spPr/>
        <p:txBody>
          <a:bodyPr/>
          <a:lstStyle/>
          <a:p>
            <a:fld id="{3D4D1F04-9218-44EC-B591-CFEA06FC172E}" type="slidenum">
              <a:rPr lang="en-US" smtClean="0"/>
              <a:t>6</a:t>
            </a:fld>
            <a:endParaRPr lang="en-US"/>
          </a:p>
        </p:txBody>
      </p:sp>
      <p:pic>
        <p:nvPicPr>
          <p:cNvPr id="9" name="Picture 8">
            <a:extLst>
              <a:ext uri="{FF2B5EF4-FFF2-40B4-BE49-F238E27FC236}">
                <a16:creationId xmlns:a16="http://schemas.microsoft.com/office/drawing/2014/main" id="{4E8459A9-DFA5-1861-B11F-9C2BFE7681D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6146358"/>
            <a:ext cx="12192000" cy="731520"/>
          </a:xfrm>
          <a:prstGeom prst="rect">
            <a:avLst/>
          </a:prstGeom>
        </p:spPr>
      </p:pic>
      <p:pic>
        <p:nvPicPr>
          <p:cNvPr id="11" name="Picture 10">
            <a:extLst>
              <a:ext uri="{FF2B5EF4-FFF2-40B4-BE49-F238E27FC236}">
                <a16:creationId xmlns:a16="http://schemas.microsoft.com/office/drawing/2014/main" id="{306584FB-FE2F-9ADC-55EB-A6B904A57E4E}"/>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4941083" y="6302653"/>
            <a:ext cx="1507342" cy="472517"/>
          </a:xfrm>
          <a:prstGeom prst="rect">
            <a:avLst/>
          </a:prstGeom>
        </p:spPr>
      </p:pic>
    </p:spTree>
    <p:extLst>
      <p:ext uri="{BB962C8B-B14F-4D97-AF65-F5344CB8AC3E}">
        <p14:creationId xmlns:p14="http://schemas.microsoft.com/office/powerpoint/2010/main" val="24439499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60FE5D-CDBF-E11A-B499-E055E845C62A}"/>
            </a:ext>
          </a:extLst>
        </p:cNvPr>
        <p:cNvGrpSpPr/>
        <p:nvPr/>
      </p:nvGrpSpPr>
      <p:grpSpPr>
        <a:xfrm>
          <a:off x="0" y="0"/>
          <a:ext cx="0" cy="0"/>
          <a:chOff x="0" y="0"/>
          <a:chExt cx="0" cy="0"/>
        </a:xfrm>
      </p:grpSpPr>
      <p:pic>
        <p:nvPicPr>
          <p:cNvPr id="6" name="Content Placeholder 6">
            <a:extLst>
              <a:ext uri="{FF2B5EF4-FFF2-40B4-BE49-F238E27FC236}">
                <a16:creationId xmlns:a16="http://schemas.microsoft.com/office/drawing/2014/main" id="{BFC61DFA-E58D-29CB-7F24-AC4FCB2FC64C}"/>
              </a:ext>
            </a:extLst>
          </p:cNvPr>
          <p:cNvPicPr>
            <a:picLocks noChangeAspect="1"/>
          </p:cNvPicPr>
          <p:nvPr/>
        </p:nvPicPr>
        <p:blipFill>
          <a:blip r:embed="rId3"/>
          <a:srcRect r="5772" b="-1"/>
          <a:stretch/>
        </p:blipFill>
        <p:spPr>
          <a:xfrm>
            <a:off x="728553" y="714154"/>
            <a:ext cx="9209261" cy="5608377"/>
          </a:xfrm>
          <a:prstGeom prst="rect">
            <a:avLst/>
          </a:prstGeom>
        </p:spPr>
      </p:pic>
      <p:sp>
        <p:nvSpPr>
          <p:cNvPr id="3" name="Rectangle 2">
            <a:extLst>
              <a:ext uri="{FF2B5EF4-FFF2-40B4-BE49-F238E27FC236}">
                <a16:creationId xmlns:a16="http://schemas.microsoft.com/office/drawing/2014/main" id="{E5DE3DF4-1BF0-2759-8CC3-1A8F1C920A13}"/>
              </a:ext>
            </a:extLst>
          </p:cNvPr>
          <p:cNvSpPr/>
          <p:nvPr/>
        </p:nvSpPr>
        <p:spPr>
          <a:xfrm>
            <a:off x="481013" y="3752849"/>
            <a:ext cx="3290887" cy="2452687"/>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endParaRPr kumimoji="0" lang="en-US" sz="3600" b="0" i="0" u="none" strike="noStrike" kern="1200" cap="none" spc="0" normalizeH="0" baseline="0" noProof="0">
              <a:ln>
                <a:noFill/>
              </a:ln>
              <a:solidFill>
                <a:srgbClr val="133863"/>
              </a:solidFill>
              <a:effectLst/>
              <a:uLnTx/>
              <a:uFillTx/>
              <a:latin typeface="Franklin Gothic Demi Cond" panose="020B0706030402020204" pitchFamily="34" charset="0"/>
              <a:ea typeface="+mn-ea"/>
              <a:cs typeface="+mn-cs"/>
            </a:endParaRPr>
          </a:p>
        </p:txBody>
      </p:sp>
      <p:pic>
        <p:nvPicPr>
          <p:cNvPr id="2" name="Picture 1">
            <a:extLst>
              <a:ext uri="{FF2B5EF4-FFF2-40B4-BE49-F238E27FC236}">
                <a16:creationId xmlns:a16="http://schemas.microsoft.com/office/drawing/2014/main" id="{747B8B7A-21A4-912C-5607-CBB35F1A5F4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146358"/>
            <a:ext cx="12192000" cy="731520"/>
          </a:xfrm>
          <a:prstGeom prst="rect">
            <a:avLst/>
          </a:prstGeom>
        </p:spPr>
      </p:pic>
      <p:sp>
        <p:nvSpPr>
          <p:cNvPr id="5" name="Slide Number Placeholder 8">
            <a:extLst>
              <a:ext uri="{FF2B5EF4-FFF2-40B4-BE49-F238E27FC236}">
                <a16:creationId xmlns:a16="http://schemas.microsoft.com/office/drawing/2014/main" id="{6BDCDE82-E83E-8F6A-BFC8-216D6860EAD0}"/>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D1F04-9218-44EC-B591-CFEA06FC172E}" type="slidenum">
              <a:rPr lang="en-US" smtClean="0"/>
              <a:pPr/>
              <a:t>7</a:t>
            </a:fld>
            <a:endParaRPr lang="en-US" dirty="0"/>
          </a:p>
        </p:txBody>
      </p:sp>
      <p:pic>
        <p:nvPicPr>
          <p:cNvPr id="7" name="Picture 6">
            <a:extLst>
              <a:ext uri="{FF2B5EF4-FFF2-40B4-BE49-F238E27FC236}">
                <a16:creationId xmlns:a16="http://schemas.microsoft.com/office/drawing/2014/main" id="{91F157A7-3D2A-1A9F-90EE-8635273099ED}"/>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5333184" y="6322531"/>
            <a:ext cx="1507342" cy="472517"/>
          </a:xfrm>
          <a:prstGeom prst="rect">
            <a:avLst/>
          </a:prstGeom>
        </p:spPr>
      </p:pic>
      <p:sp>
        <p:nvSpPr>
          <p:cNvPr id="4" name="Rectangle 3">
            <a:extLst>
              <a:ext uri="{FF2B5EF4-FFF2-40B4-BE49-F238E27FC236}">
                <a16:creationId xmlns:a16="http://schemas.microsoft.com/office/drawing/2014/main" id="{DEE6DF88-337F-2277-5606-F19E97CA63CB}"/>
              </a:ext>
            </a:extLst>
          </p:cNvPr>
          <p:cNvSpPr/>
          <p:nvPr/>
        </p:nvSpPr>
        <p:spPr>
          <a:xfrm>
            <a:off x="333080" y="146009"/>
            <a:ext cx="7555649" cy="769441"/>
          </a:xfrm>
          <a:prstGeom prst="rect">
            <a:avLst/>
          </a:prstGeom>
        </p:spPr>
        <p:txBody>
          <a:bodyPr wrap="square">
            <a:spAutoFit/>
          </a:bodyPr>
          <a:lstStyle/>
          <a:p>
            <a:pPr lvl="0"/>
            <a:r>
              <a:rPr lang="en-US" sz="4400" dirty="0">
                <a:solidFill>
                  <a:srgbClr val="10395E"/>
                </a:solidFill>
                <a:latin typeface="Franklin Gothic Heavy" panose="020B0903020102020204" pitchFamily="34" charset="0"/>
              </a:rPr>
              <a:t>How to </a:t>
            </a:r>
            <a:r>
              <a:rPr lang="en-US" sz="4400" dirty="0">
                <a:solidFill>
                  <a:srgbClr val="10395E"/>
                </a:solidFill>
                <a:latin typeface="Franklin Gothic Book" panose="020B0503020102020204" pitchFamily="34" charset="0"/>
              </a:rPr>
              <a:t>Add Tasks</a:t>
            </a:r>
            <a:endParaRPr lang="en-US" sz="4400" dirty="0">
              <a:solidFill>
                <a:srgbClr val="10395E"/>
              </a:solidFill>
              <a:latin typeface="Franklin Gothic Heavy" panose="020B0903020102020204" pitchFamily="34" charset="0"/>
            </a:endParaRPr>
          </a:p>
        </p:txBody>
      </p:sp>
    </p:spTree>
    <p:extLst>
      <p:ext uri="{BB962C8B-B14F-4D97-AF65-F5344CB8AC3E}">
        <p14:creationId xmlns:p14="http://schemas.microsoft.com/office/powerpoint/2010/main" val="8211717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7CEEB7-24B1-F3D6-DD9F-5A078CAADA83}"/>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6ADCA6A3-FBFF-5C9D-CBC5-FF247281D35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337FC274-8475-CB3E-F42A-5F1275DA6E2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146358"/>
            <a:ext cx="12192000" cy="731520"/>
          </a:xfrm>
          <a:prstGeom prst="rect">
            <a:avLst/>
          </a:prstGeom>
        </p:spPr>
      </p:pic>
      <p:sp>
        <p:nvSpPr>
          <p:cNvPr id="6" name="Slide Number Placeholder 8">
            <a:extLst>
              <a:ext uri="{FF2B5EF4-FFF2-40B4-BE49-F238E27FC236}">
                <a16:creationId xmlns:a16="http://schemas.microsoft.com/office/drawing/2014/main" id="{58417018-96B4-3CB4-8183-AD8A410A82C7}"/>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D1F04-9218-44EC-B591-CFEA06FC172E}" type="slidenum">
              <a:rPr lang="en-US" smtClean="0"/>
              <a:pPr/>
              <a:t>8</a:t>
            </a:fld>
            <a:endParaRPr lang="en-US"/>
          </a:p>
        </p:txBody>
      </p:sp>
      <p:pic>
        <p:nvPicPr>
          <p:cNvPr id="7" name="Picture 6">
            <a:extLst>
              <a:ext uri="{FF2B5EF4-FFF2-40B4-BE49-F238E27FC236}">
                <a16:creationId xmlns:a16="http://schemas.microsoft.com/office/drawing/2014/main" id="{99C193BB-8D79-5B89-7321-838A0CEB1439}"/>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5333184" y="6322531"/>
            <a:ext cx="1507342" cy="472517"/>
          </a:xfrm>
          <a:prstGeom prst="rect">
            <a:avLst/>
          </a:prstGeom>
        </p:spPr>
      </p:pic>
    </p:spTree>
    <p:extLst>
      <p:ext uri="{BB962C8B-B14F-4D97-AF65-F5344CB8AC3E}">
        <p14:creationId xmlns:p14="http://schemas.microsoft.com/office/powerpoint/2010/main" val="39754582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D58F85-150F-F4A5-010A-B5F4D4545A89}"/>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36D3B4E1-11E0-CFB0-EBBA-1D2A6D9609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46358"/>
            <a:ext cx="12192000" cy="731520"/>
          </a:xfrm>
          <a:prstGeom prst="rect">
            <a:avLst/>
          </a:prstGeom>
        </p:spPr>
      </p:pic>
      <p:sp>
        <p:nvSpPr>
          <p:cNvPr id="6" name="Slide Number Placeholder 8">
            <a:extLst>
              <a:ext uri="{FF2B5EF4-FFF2-40B4-BE49-F238E27FC236}">
                <a16:creationId xmlns:a16="http://schemas.microsoft.com/office/drawing/2014/main" id="{5D9BCAF5-D9D0-314D-7F23-BCA9DC153F6C}"/>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D4D1F04-9218-44EC-B591-CFEA06FC172E}" type="slidenum">
              <a:rPr lang="en-US" smtClean="0"/>
              <a:pPr/>
              <a:t>9</a:t>
            </a:fld>
            <a:endParaRPr lang="en-US"/>
          </a:p>
        </p:txBody>
      </p:sp>
      <p:pic>
        <p:nvPicPr>
          <p:cNvPr id="7" name="Picture 6">
            <a:extLst>
              <a:ext uri="{FF2B5EF4-FFF2-40B4-BE49-F238E27FC236}">
                <a16:creationId xmlns:a16="http://schemas.microsoft.com/office/drawing/2014/main" id="{B4F6965E-E261-DD1E-C2BF-74C32E8A4F2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333184" y="6322531"/>
            <a:ext cx="1507342" cy="472517"/>
          </a:xfrm>
          <a:prstGeom prst="rect">
            <a:avLst/>
          </a:prstGeom>
        </p:spPr>
      </p:pic>
      <p:sp>
        <p:nvSpPr>
          <p:cNvPr id="2" name="Rectangle 1">
            <a:extLst>
              <a:ext uri="{FF2B5EF4-FFF2-40B4-BE49-F238E27FC236}">
                <a16:creationId xmlns:a16="http://schemas.microsoft.com/office/drawing/2014/main" id="{D862C31A-9F4B-CAA6-4632-FB9B41F7E183}"/>
              </a:ext>
            </a:extLst>
          </p:cNvPr>
          <p:cNvSpPr/>
          <p:nvPr/>
        </p:nvSpPr>
        <p:spPr>
          <a:xfrm>
            <a:off x="333080" y="146009"/>
            <a:ext cx="7110136" cy="1446550"/>
          </a:xfrm>
          <a:prstGeom prst="rect">
            <a:avLst/>
          </a:prstGeom>
        </p:spPr>
        <p:txBody>
          <a:bodyPr wrap="square">
            <a:spAutoFit/>
          </a:bodyPr>
          <a:lstStyle/>
          <a:p>
            <a:pPr lvl="0"/>
            <a:r>
              <a:rPr lang="en-US" sz="4400">
                <a:solidFill>
                  <a:srgbClr val="10395E"/>
                </a:solidFill>
                <a:latin typeface="Franklin Gothic Heavy" panose="020B0903020102020204" pitchFamily="34" charset="0"/>
              </a:rPr>
              <a:t>Registration for </a:t>
            </a:r>
            <a:r>
              <a:rPr lang="en-US" sz="4400">
                <a:solidFill>
                  <a:srgbClr val="10395E"/>
                </a:solidFill>
                <a:latin typeface="Franklin Gothic Book" panose="020B0503020102020204" pitchFamily="34" charset="0"/>
              </a:rPr>
              <a:t>Interactive Voice Response (IVR)</a:t>
            </a:r>
            <a:endParaRPr lang="en-US" sz="4400">
              <a:solidFill>
                <a:srgbClr val="10395E"/>
              </a:solidFill>
              <a:latin typeface="Franklin Gothic Heavy" panose="020B0903020102020204" pitchFamily="34" charset="0"/>
            </a:endParaRPr>
          </a:p>
        </p:txBody>
      </p:sp>
      <p:sp>
        <p:nvSpPr>
          <p:cNvPr id="16" name="Rectangle 15">
            <a:extLst>
              <a:ext uri="{FF2B5EF4-FFF2-40B4-BE49-F238E27FC236}">
                <a16:creationId xmlns:a16="http://schemas.microsoft.com/office/drawing/2014/main" id="{722FC87E-FE21-E0E1-9CDB-18F9C54672EC}"/>
              </a:ext>
            </a:extLst>
          </p:cNvPr>
          <p:cNvSpPr/>
          <p:nvPr/>
        </p:nvSpPr>
        <p:spPr>
          <a:xfrm>
            <a:off x="0" y="1621494"/>
            <a:ext cx="6999055" cy="4311463"/>
          </a:xfrm>
          <a:prstGeom prst="rect">
            <a:avLst/>
          </a:prstGeom>
        </p:spPr>
        <p:txBody>
          <a:bodyPr vert="horz" lIns="91440" tIns="45720" rIns="91440" bIns="45720" rtlCol="0" anchor="ctr">
            <a:normAutofit/>
          </a:bodyPr>
          <a:lstStyle/>
          <a:p>
            <a:pPr marL="571500" lvl="1" indent="-457200">
              <a:lnSpc>
                <a:spcPct val="90000"/>
              </a:lnSpc>
              <a:spcAft>
                <a:spcPts val="600"/>
              </a:spcAft>
              <a:buSzPct val="60000"/>
              <a:buFont typeface="Wingdings" panose="05000000000000000000" pitchFamily="2" charset="2"/>
              <a:buChar char="v"/>
            </a:pPr>
            <a:r>
              <a:rPr lang="en-US" sz="2800">
                <a:solidFill>
                  <a:srgbClr val="C00000"/>
                </a:solidFill>
                <a:latin typeface="Franklin Gothic Heavy" panose="020B0903020102020204" pitchFamily="34" charset="0"/>
              </a:rPr>
              <a:t>New Phone Number: 877.532.8537</a:t>
            </a:r>
          </a:p>
          <a:p>
            <a:pPr marL="571500" lvl="1" indent="-457200">
              <a:lnSpc>
                <a:spcPct val="90000"/>
              </a:lnSpc>
              <a:spcAft>
                <a:spcPts val="600"/>
              </a:spcAft>
              <a:buSzPct val="60000"/>
              <a:buFont typeface="Wingdings" panose="05000000000000000000" pitchFamily="2" charset="2"/>
              <a:buChar char="v"/>
            </a:pPr>
            <a:r>
              <a:rPr lang="en-US" sz="2800">
                <a:latin typeface="Franklin Gothic Book" panose="020B0503020102020204" pitchFamily="34" charset="0"/>
              </a:rPr>
              <a:t>Still need to register?</a:t>
            </a:r>
          </a:p>
          <a:p>
            <a:pPr marL="914400" lvl="3" indent="-228600">
              <a:lnSpc>
                <a:spcPct val="90000"/>
              </a:lnSpc>
              <a:spcAft>
                <a:spcPts val="600"/>
              </a:spcAft>
              <a:buFont typeface="Arial" panose="020B0604020202020204" pitchFamily="34" charset="0"/>
              <a:buChar char="•"/>
            </a:pPr>
            <a:r>
              <a:rPr lang="en-US" sz="2800">
                <a:latin typeface="Franklin Gothic Book" panose="020B0503020102020204" pitchFamily="34" charset="0"/>
              </a:rPr>
              <a:t>Go to website: </a:t>
            </a:r>
            <a:r>
              <a:rPr lang="en-US" sz="2800">
                <a:latin typeface="Franklin Gothic Book" panose="020B0503020102020204" pitchFamily="34" charset="0"/>
                <a:hlinkClick r:id="rId5"/>
              </a:rPr>
              <a:t>www.ConsumerDirectVA.com</a:t>
            </a:r>
            <a:r>
              <a:rPr lang="en-US" sz="2800">
                <a:latin typeface="Franklin Gothic Book" panose="020B0503020102020204" pitchFamily="34" charset="0"/>
              </a:rPr>
              <a:t> </a:t>
            </a:r>
          </a:p>
          <a:p>
            <a:pPr marL="914400" lvl="3" indent="-228600">
              <a:lnSpc>
                <a:spcPct val="90000"/>
              </a:lnSpc>
              <a:spcAft>
                <a:spcPts val="600"/>
              </a:spcAft>
              <a:buFont typeface="Arial" panose="020B0604020202020204" pitchFamily="34" charset="0"/>
              <a:buChar char="•"/>
            </a:pPr>
            <a:r>
              <a:rPr lang="en-US" sz="2800">
                <a:latin typeface="Franklin Gothic Book" panose="020B0503020102020204" pitchFamily="34" charset="0"/>
              </a:rPr>
              <a:t>Complete and forward the form to us via email: </a:t>
            </a:r>
            <a:r>
              <a:rPr lang="en-US" sz="2800">
                <a:latin typeface="Franklin Gothic Book" panose="020B0503020102020204" pitchFamily="34" charset="0"/>
                <a:hlinkClick r:id="rId6"/>
              </a:rPr>
              <a:t>InfoCDVA@ConsumerDirectCare.com</a:t>
            </a:r>
            <a:r>
              <a:rPr lang="en-US" sz="2800">
                <a:latin typeface="Franklin Gothic Book" panose="020B0503020102020204" pitchFamily="34" charset="0"/>
              </a:rPr>
              <a:t> or fax: </a:t>
            </a:r>
            <a:r>
              <a:rPr lang="en-US" sz="2800">
                <a:latin typeface="Franklin Gothic Heavy" panose="020B0903020102020204" pitchFamily="34" charset="0"/>
              </a:rPr>
              <a:t>877.747.7764</a:t>
            </a:r>
            <a:endParaRPr lang="en-US" sz="2000">
              <a:latin typeface="Franklin Gothic Heavy" panose="020B0903020102020204" pitchFamily="34" charset="0"/>
            </a:endParaRPr>
          </a:p>
        </p:txBody>
      </p:sp>
      <p:pic>
        <p:nvPicPr>
          <p:cNvPr id="4" name="Picture 3">
            <a:extLst>
              <a:ext uri="{FF2B5EF4-FFF2-40B4-BE49-F238E27FC236}">
                <a16:creationId xmlns:a16="http://schemas.microsoft.com/office/drawing/2014/main" id="{140CF737-792E-777C-899C-840574DB9D04}"/>
              </a:ext>
            </a:extLst>
          </p:cNvPr>
          <p:cNvPicPr>
            <a:picLocks noChangeAspect="1"/>
          </p:cNvPicPr>
          <p:nvPr/>
        </p:nvPicPr>
        <p:blipFill>
          <a:blip r:embed="rId7"/>
          <a:stretch>
            <a:fillRect/>
          </a:stretch>
        </p:blipFill>
        <p:spPr>
          <a:xfrm>
            <a:off x="7196327" y="-1"/>
            <a:ext cx="4800557" cy="6100411"/>
          </a:xfrm>
          <a:prstGeom prst="rect">
            <a:avLst/>
          </a:prstGeom>
        </p:spPr>
      </p:pic>
    </p:spTree>
    <p:extLst>
      <p:ext uri="{BB962C8B-B14F-4D97-AF65-F5344CB8AC3E}">
        <p14:creationId xmlns:p14="http://schemas.microsoft.com/office/powerpoint/2010/main" val="20331872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A099262792A0C4B9C462C0006EE9B4C" ma:contentTypeVersion="3" ma:contentTypeDescription="Create a new document." ma:contentTypeScope="" ma:versionID="1be7c43a1b3adb933a0432efdb350672">
  <xsd:schema xmlns:xsd="http://www.w3.org/2001/XMLSchema" xmlns:xs="http://www.w3.org/2001/XMLSchema" xmlns:p="http://schemas.microsoft.com/office/2006/metadata/properties" xmlns:ns2="e7b8e580-5e87-4f31-8eb1-7920674aa733" targetNamespace="http://schemas.microsoft.com/office/2006/metadata/properties" ma:root="true" ma:fieldsID="97298e06702c8beab434a2f61a50e996" ns2:_="">
    <xsd:import namespace="e7b8e580-5e87-4f31-8eb1-7920674aa733"/>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7b8e580-5e87-4f31-8eb1-7920674aa73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A550819-854D-4294-A43B-0ECBD2FEB2C1}">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2E293B83-5B9D-4CD2-B66C-5E79E1515F27}">
  <ds:schemaRefs>
    <ds:schemaRef ds:uri="http://schemas.microsoft.com/sharepoint/v3/contenttype/forms"/>
  </ds:schemaRefs>
</ds:datastoreItem>
</file>

<file path=customXml/itemProps3.xml><?xml version="1.0" encoding="utf-8"?>
<ds:datastoreItem xmlns:ds="http://schemas.openxmlformats.org/officeDocument/2006/customXml" ds:itemID="{82ADE7C2-1392-4615-ABDF-098D9606E88C}">
  <ds:schemaRefs>
    <ds:schemaRef ds:uri="e7b8e580-5e87-4f31-8eb1-7920674aa73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620ae5a9-4ec1-4fa0-8641-5d9f386c7309}" enabled="0" method="" siteId="{620ae5a9-4ec1-4fa0-8641-5d9f386c7309}" removed="1"/>
</clbl:labelList>
</file>

<file path=docProps/app.xml><?xml version="1.0" encoding="utf-8"?>
<Properties xmlns="http://schemas.openxmlformats.org/officeDocument/2006/extended-properties" xmlns:vt="http://schemas.openxmlformats.org/officeDocument/2006/docPropsVTypes">
  <TotalTime>6069</TotalTime>
  <Words>1365</Words>
  <Application>Microsoft Office PowerPoint</Application>
  <PresentationFormat>Widescreen</PresentationFormat>
  <Paragraphs>124</Paragraphs>
  <Slides>13</Slides>
  <Notes>13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Calibri</vt:lpstr>
      <vt:lpstr>Arial</vt:lpstr>
      <vt:lpstr>Calibri Light</vt:lpstr>
      <vt:lpstr>Franklin Gothic Book</vt:lpstr>
      <vt:lpstr>Franklin Gothic Demi Cond</vt:lpstr>
      <vt:lpstr>Wingdings</vt:lpstr>
      <vt:lpstr>Franklin Gothic Heavy</vt:lpstr>
      <vt:lpstr>Office Theme</vt:lpstr>
      <vt:lpstr>PowerPoint Presentation</vt:lpstr>
      <vt:lpstr>PowerPoint Presentation</vt:lpstr>
      <vt:lpstr>PowerPoint Presentation</vt:lpstr>
      <vt:lpstr> How to Activate the Web Portal </vt:lpstr>
      <vt:lpstr> How to Log Into CareAttend </vt:lpstr>
      <vt:lpstr> How to Start and Stop a Shift in CareAttend </vt:lpstr>
      <vt:lpstr>PowerPoint Presentation</vt:lpstr>
      <vt:lpstr>PowerPoint Presentation</vt:lpstr>
      <vt:lpstr>PowerPoint Presentation</vt:lpstr>
      <vt:lpstr>Setting Up Your IVR Pin </vt:lpstr>
      <vt:lpstr>PowerPoint Presentation</vt:lpstr>
      <vt:lpstr>Contact Information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Jones</dc:creator>
  <cp:lastModifiedBy>Janelle Herbert</cp:lastModifiedBy>
  <cp:revision>30</cp:revision>
  <dcterms:created xsi:type="dcterms:W3CDTF">2023-03-06T18:49:19Z</dcterms:created>
  <dcterms:modified xsi:type="dcterms:W3CDTF">2026-08-28T19:42:43Z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0x010100CA099262792A0C4B9C462C0006EE9B4C</vt:lpwstr>
  </property>
</Properties>
</file>